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800080"/>
    <a:srgbClr val="FF6600"/>
    <a:srgbClr val="9966FF"/>
    <a:srgbClr val="FF00FF"/>
    <a:srgbClr val="A06BC1"/>
    <a:srgbClr val="FF99FF"/>
    <a:srgbClr val="4F10C0"/>
    <a:srgbClr val="009900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78" autoAdjust="0"/>
    <p:restoredTop sz="86357" autoAdjust="0"/>
  </p:normalViewPr>
  <p:slideViewPr>
    <p:cSldViewPr>
      <p:cViewPr varScale="1">
        <p:scale>
          <a:sx n="73" d="100"/>
          <a:sy n="73" d="100"/>
        </p:scale>
        <p:origin x="-17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225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942A-AA87-4DE8-B9A4-AA87D8139CEF}" type="datetimeFigureOut">
              <a:rPr lang="el-GR" smtClean="0"/>
              <a:pPr/>
              <a:t>30/5/2023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F1CC-5F6F-4F59-B3DA-E12D5E97C84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942A-AA87-4DE8-B9A4-AA87D8139CEF}" type="datetimeFigureOut">
              <a:rPr lang="el-GR" smtClean="0"/>
              <a:pPr/>
              <a:t>30/5/2023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F1CC-5F6F-4F59-B3DA-E12D5E97C84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942A-AA87-4DE8-B9A4-AA87D8139CEF}" type="datetimeFigureOut">
              <a:rPr lang="el-GR" smtClean="0"/>
              <a:pPr/>
              <a:t>30/5/2023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F1CC-5F6F-4F59-B3DA-E12D5E97C84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942A-AA87-4DE8-B9A4-AA87D8139CEF}" type="datetimeFigureOut">
              <a:rPr lang="el-GR" smtClean="0"/>
              <a:pPr/>
              <a:t>30/5/2023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F1CC-5F6F-4F59-B3DA-E12D5E97C84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942A-AA87-4DE8-B9A4-AA87D8139CEF}" type="datetimeFigureOut">
              <a:rPr lang="el-GR" smtClean="0"/>
              <a:pPr/>
              <a:t>30/5/2023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F1CC-5F6F-4F59-B3DA-E12D5E97C84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942A-AA87-4DE8-B9A4-AA87D8139CEF}" type="datetimeFigureOut">
              <a:rPr lang="el-GR" smtClean="0"/>
              <a:pPr/>
              <a:t>30/5/2023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F1CC-5F6F-4F59-B3DA-E12D5E97C84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942A-AA87-4DE8-B9A4-AA87D8139CEF}" type="datetimeFigureOut">
              <a:rPr lang="el-GR" smtClean="0"/>
              <a:pPr/>
              <a:t>30/5/2023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F1CC-5F6F-4F59-B3DA-E12D5E97C84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942A-AA87-4DE8-B9A4-AA87D8139CEF}" type="datetimeFigureOut">
              <a:rPr lang="el-GR" smtClean="0"/>
              <a:pPr/>
              <a:t>30/5/2023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F1CC-5F6F-4F59-B3DA-E12D5E97C84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942A-AA87-4DE8-B9A4-AA87D8139CEF}" type="datetimeFigureOut">
              <a:rPr lang="el-GR" smtClean="0"/>
              <a:pPr/>
              <a:t>30/5/2023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F1CC-5F6F-4F59-B3DA-E12D5E97C84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942A-AA87-4DE8-B9A4-AA87D8139CEF}" type="datetimeFigureOut">
              <a:rPr lang="el-GR" smtClean="0"/>
              <a:pPr/>
              <a:t>30/5/2023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F1CC-5F6F-4F59-B3DA-E12D5E97C84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942A-AA87-4DE8-B9A4-AA87D8139CEF}" type="datetimeFigureOut">
              <a:rPr lang="el-GR" smtClean="0"/>
              <a:pPr/>
              <a:t>30/5/2023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F1CC-5F6F-4F59-B3DA-E12D5E97C84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D942A-AA87-4DE8-B9A4-AA87D8139CEF}" type="datetimeFigureOut">
              <a:rPr lang="el-GR" smtClean="0"/>
              <a:pPr/>
              <a:t>30/5/2023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3F1CC-5F6F-4F59-B3DA-E12D5E97C84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71472" y="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700" b="1" dirty="0" smtClean="0">
                <a:solidFill>
                  <a:srgbClr val="552579"/>
                </a:solidFill>
              </a:rPr>
              <a:t>FAKE NEWS</a:t>
            </a:r>
            <a:r>
              <a:rPr lang="en-US" sz="6700" dirty="0" smtClean="0"/>
              <a:t/>
            </a:r>
            <a:br>
              <a:rPr lang="en-US" sz="6700" dirty="0" smtClean="0"/>
            </a:br>
            <a:r>
              <a:rPr lang="en-US" sz="3100" i="1" dirty="0" smtClean="0"/>
              <a:t>(</a:t>
            </a:r>
            <a:r>
              <a:rPr lang="el-GR" sz="3100" i="1" dirty="0" smtClean="0"/>
              <a:t>ψευδείς ειδήσεις</a:t>
            </a:r>
            <a:r>
              <a:rPr lang="en-US" sz="3100" i="1" dirty="0" smtClean="0"/>
              <a:t>)</a:t>
            </a:r>
            <a:endParaRPr lang="el-GR" sz="3100" i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71472" y="2071678"/>
            <a:ext cx="7715304" cy="354332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rgbClr val="002060"/>
                </a:solidFill>
              </a:rPr>
              <a:t>Περιεχόμενα παρουσίασης: 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tx1"/>
                </a:solidFill>
                <a:hlinkClick r:id="rId2" action="ppaction://hlinksldjump"/>
              </a:rPr>
              <a:t>Τι είναι</a:t>
            </a:r>
            <a:endParaRPr lang="el-GR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rgbClr val="002060"/>
                </a:solidFill>
                <a:hlinkClick r:id="rId3" action="ppaction://hlinksldjump"/>
              </a:rPr>
              <a:t>Λόγοι για τους οποίους υπάρχουν</a:t>
            </a:r>
            <a:endParaRPr lang="el-GR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rgbClr val="002060"/>
                </a:solidFill>
                <a:hlinkClick r:id="rId4" action="ppaction://hlinksldjump"/>
              </a:rPr>
              <a:t>Ενδείξεις αναξιοπιστίας</a:t>
            </a:r>
            <a:endParaRPr lang="el-GR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rgbClr val="002060"/>
                </a:solidFill>
                <a:hlinkClick r:id="rId5" action="ppaction://hlinksldjump"/>
              </a:rPr>
              <a:t>Ερωτήσεις κλειδιά που θα πρέπει να μας </a:t>
            </a:r>
            <a:r>
              <a:rPr lang="el-GR" dirty="0" err="1" smtClean="0">
                <a:solidFill>
                  <a:srgbClr val="002060"/>
                </a:solidFill>
                <a:hlinkClick r:id="rId5" action="ppaction://hlinksldjump"/>
              </a:rPr>
              <a:t>υποψιάζουν</a:t>
            </a:r>
            <a:r>
              <a:rPr lang="el-GR" dirty="0" smtClean="0">
                <a:solidFill>
                  <a:srgbClr val="002060"/>
                </a:solidFill>
                <a:hlinkClick r:id="rId5" action="ppaction://hlinksldjump"/>
              </a:rPr>
              <a:t>    </a:t>
            </a:r>
            <a:endParaRPr lang="el-GR" dirty="0">
              <a:solidFill>
                <a:srgbClr val="002060"/>
              </a:solidFill>
            </a:endParaRPr>
          </a:p>
        </p:txBody>
      </p:sp>
      <p:pic>
        <p:nvPicPr>
          <p:cNvPr id="64514" name="Picture 2" descr="Fake News Lie - Free image on Pixaba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2520000" cy="2520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 smtClean="0">
                <a:solidFill>
                  <a:srgbClr val="4F10C0"/>
                </a:solidFill>
              </a:rPr>
              <a:t>Τι είναι οι ψευδείς ειδήσει</a:t>
            </a:r>
            <a:r>
              <a:rPr lang="el-GR" b="1" u="sng" dirty="0">
                <a:solidFill>
                  <a:srgbClr val="4F10C0"/>
                </a:solidFill>
              </a:rPr>
              <a:t>ς</a:t>
            </a:r>
            <a:r>
              <a:rPr lang="el-GR" b="1" u="sng" dirty="0" smtClean="0">
                <a:solidFill>
                  <a:srgbClr val="4F10C0"/>
                </a:solidFill>
              </a:rPr>
              <a:t>;</a:t>
            </a:r>
            <a:endParaRPr lang="el-GR" b="1" u="sng" dirty="0">
              <a:solidFill>
                <a:srgbClr val="4F10C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2600" i="1" dirty="0" smtClean="0"/>
              <a:t>         Ψευδείς ειδήσεις ή πλαστές, είναι ένα είδος κίτρινου τύπου ή προπαγάνδας που γίνεται με σκόπιμη παραπληροφόρηση ή με φάρσες που διαδίδονται με παραδοσιακά μέσα μαζικής ενημέρωσης ή με τα μέσα κοινωνικής δικτύωσης.</a:t>
            </a:r>
          </a:p>
          <a:p>
            <a:pPr>
              <a:buNone/>
            </a:pPr>
            <a:r>
              <a:rPr lang="el-GR" sz="2600" i="1" dirty="0" smtClean="0"/>
              <a:t>          </a:t>
            </a:r>
            <a:r>
              <a:rPr lang="el-GR" sz="2600" dirty="0" smtClean="0"/>
              <a:t>Η διασπορά ψευδών ειδήσεων προκαλείται συχνά από δημοσιογράφους που πληρώνουν πηγές πληροφοριών, μια αμφιλεγόμενη πρακτική που ονομάζεται πληρωμένη δημοσιογραφία.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pic>
        <p:nvPicPr>
          <p:cNvPr id="5124" name="Picture 4" descr="Βέλη Ταξίδι Μετ 'Επιστροφής - Δωρεάν διανυσματικά γραφικά στο Pixabay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5929330"/>
            <a:ext cx="789041" cy="720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u="sng" dirty="0" smtClean="0"/>
              <a:t>Γιατί υπάρχουν οι ψευδείς ειδήσεις</a:t>
            </a:r>
            <a:endParaRPr lang="el-GR" b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dirty="0" smtClean="0">
                <a:solidFill>
                  <a:srgbClr val="FFC000"/>
                </a:solidFill>
              </a:rPr>
              <a:t>      </a:t>
            </a:r>
            <a:r>
              <a:rPr lang="el-GR" dirty="0" smtClean="0">
                <a:solidFill>
                  <a:srgbClr val="FF6600"/>
                </a:solidFill>
              </a:rPr>
              <a:t>Οι αιτίες των ψευδών ειδήσεων είναι κυρίως εμπορικές, για προώθηση προϊόντων ή για τη δημιουργία κίνησης σε μια ιστοσελίδα. Επίσης, θα μπορούσαν να υπερισχύουν και πολιτικοί λόγοι, για παραπληροφόρηση και δημιουργία κοινής γνώμης. </a:t>
            </a:r>
            <a:endParaRPr lang="el-GR" dirty="0">
              <a:solidFill>
                <a:srgbClr val="FF6600"/>
              </a:solidFill>
            </a:endParaRPr>
          </a:p>
        </p:txBody>
      </p:sp>
      <p:pic>
        <p:nvPicPr>
          <p:cNvPr id="4098" name="Picture 2" descr="La battaglia sulla misinformation | magz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4786322"/>
            <a:ext cx="2599549" cy="1731701"/>
          </a:xfrm>
          <a:prstGeom prst="rect">
            <a:avLst/>
          </a:prstGeom>
          <a:noFill/>
        </p:spPr>
      </p:pic>
      <p:pic>
        <p:nvPicPr>
          <p:cNvPr id="4" name="Picture 2" descr="Βέλη Ταξίδι Μετ 'Επιστροφής - Δωρεάν διανυσματικά γραφικά στο Pixabay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5929330"/>
            <a:ext cx="789041" cy="72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u="sng" dirty="0" smtClean="0"/>
              <a:t>Ενδείξεις αναξιοπιστίας</a:t>
            </a:r>
            <a:endParaRPr lang="el-GR" b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sz="3600" dirty="0" smtClean="0">
                <a:solidFill>
                  <a:srgbClr val="FF0000"/>
                </a:solidFill>
              </a:rPr>
              <a:t>Υπερβολικοί τίτλοι αρχής.</a:t>
            </a:r>
          </a:p>
          <a:p>
            <a:r>
              <a:rPr lang="el-GR" sz="3600" dirty="0" smtClean="0">
                <a:solidFill>
                  <a:srgbClr val="E8A040"/>
                </a:solidFill>
              </a:rPr>
              <a:t>Δημοσίευμα ή ανάρτηση χωρίς υπογραφή </a:t>
            </a:r>
          </a:p>
          <a:p>
            <a:r>
              <a:rPr lang="el-GR" sz="3600" dirty="0" smtClean="0">
                <a:solidFill>
                  <a:srgbClr val="D5D000"/>
                </a:solidFill>
              </a:rPr>
              <a:t>Λάθη σύνταξης ή ορθογραφίας </a:t>
            </a:r>
          </a:p>
          <a:p>
            <a:r>
              <a:rPr lang="el-GR" sz="3600" dirty="0" smtClean="0">
                <a:solidFill>
                  <a:srgbClr val="1F4DE1"/>
                </a:solidFill>
              </a:rPr>
              <a:t>Κείμενο δίχως ημερομηνία ανάρτησης </a:t>
            </a:r>
          </a:p>
          <a:p>
            <a:r>
              <a:rPr lang="el-GR" sz="3600" dirty="0" smtClean="0">
                <a:solidFill>
                  <a:srgbClr val="00FFFF"/>
                </a:solidFill>
              </a:rPr>
              <a:t>Ανήκουστοι ισχυρισμοί ή προβλέψεις </a:t>
            </a:r>
          </a:p>
          <a:p>
            <a:r>
              <a:rPr lang="el-GR" sz="3600" dirty="0" smtClean="0">
                <a:solidFill>
                  <a:srgbClr val="009900"/>
                </a:solidFill>
              </a:rPr>
              <a:t>Λανθασμένες ή άσχετες φωτογραφίες </a:t>
            </a:r>
          </a:p>
          <a:p>
            <a:r>
              <a:rPr lang="el-GR" sz="3600" dirty="0" smtClean="0">
                <a:solidFill>
                  <a:srgbClr val="92D050"/>
                </a:solidFill>
              </a:rPr>
              <a:t>Ανενεργά </a:t>
            </a:r>
            <a:r>
              <a:rPr lang="en-US" sz="3600" dirty="0" smtClean="0">
                <a:solidFill>
                  <a:srgbClr val="92D050"/>
                </a:solidFill>
              </a:rPr>
              <a:t>links</a:t>
            </a:r>
            <a:endParaRPr lang="el-GR" sz="3600" dirty="0" smtClean="0">
              <a:solidFill>
                <a:srgbClr val="92D050"/>
              </a:solidFill>
            </a:endParaRPr>
          </a:p>
          <a:p>
            <a:r>
              <a:rPr lang="el-GR" sz="3600" dirty="0" smtClean="0">
                <a:solidFill>
                  <a:srgbClr val="4F10C0"/>
                </a:solidFill>
              </a:rPr>
              <a:t>Προτροπή για αναπαραγωγή της ιστοσελίδας </a:t>
            </a:r>
          </a:p>
          <a:p>
            <a:r>
              <a:rPr lang="el-GR" sz="3600" dirty="0" smtClean="0">
                <a:solidFill>
                  <a:srgbClr val="FF99FF"/>
                </a:solidFill>
              </a:rPr>
              <a:t>Άκυρη μορφή πληροφοριών</a:t>
            </a:r>
          </a:p>
          <a:p>
            <a:r>
              <a:rPr lang="el-GR" sz="3600" dirty="0" smtClean="0">
                <a:solidFill>
                  <a:srgbClr val="A06BC1"/>
                </a:solidFill>
              </a:rPr>
              <a:t>Μη έγκυρη πηγή</a:t>
            </a:r>
            <a:endParaRPr lang="el-GR" sz="3600" dirty="0">
              <a:solidFill>
                <a:srgbClr val="A06BC1"/>
              </a:solidFill>
            </a:endParaRPr>
          </a:p>
        </p:txBody>
      </p:sp>
      <p:pic>
        <p:nvPicPr>
          <p:cNvPr id="3074" name="Picture 2" descr="Free of Charge Creative Commons fake news Image - Laptop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2643182"/>
            <a:ext cx="2035983" cy="1357322"/>
          </a:xfrm>
          <a:prstGeom prst="rect">
            <a:avLst/>
          </a:prstGeom>
          <a:noFill/>
        </p:spPr>
      </p:pic>
      <p:pic>
        <p:nvPicPr>
          <p:cNvPr id="3076" name="Picture 4" descr="Βέλη Ταξίδι Μετ 'Επιστροφής - Δωρεάν διανυσματικά γραφικά στο Pixabay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2396" y="5715016"/>
            <a:ext cx="789041" cy="7200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>
                <a:solidFill>
                  <a:srgbClr val="0066FF"/>
                </a:solidFill>
              </a:rPr>
              <a:t>Ερωτήσεις κλειδιά για μη έγκυρες ιστοσελίδες </a:t>
            </a:r>
            <a:endParaRPr lang="el-GR" b="1" dirty="0">
              <a:solidFill>
                <a:srgbClr val="0066FF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4000" dirty="0" smtClean="0">
                <a:solidFill>
                  <a:srgbClr val="800080"/>
                </a:solidFill>
              </a:rPr>
              <a:t>Από ποιον δημοσιεύτηκε;</a:t>
            </a:r>
          </a:p>
          <a:p>
            <a:pPr>
              <a:buFont typeface="Wingdings" pitchFamily="2" charset="2"/>
              <a:buChar char="ü"/>
            </a:pPr>
            <a:r>
              <a:rPr lang="el-GR" sz="4000" dirty="0" smtClean="0">
                <a:solidFill>
                  <a:srgbClr val="800080"/>
                </a:solidFill>
              </a:rPr>
              <a:t>Πότε αναρτήθηκε;</a:t>
            </a:r>
          </a:p>
          <a:p>
            <a:pPr>
              <a:buFont typeface="Wingdings" pitchFamily="2" charset="2"/>
              <a:buChar char="ü"/>
            </a:pPr>
            <a:r>
              <a:rPr lang="el-GR" sz="4000" dirty="0" smtClean="0">
                <a:solidFill>
                  <a:srgbClr val="800080"/>
                </a:solidFill>
              </a:rPr>
              <a:t>Ποιος σκοπός δημοσίευσης του κειμένου;</a:t>
            </a:r>
          </a:p>
          <a:p>
            <a:pPr>
              <a:buFont typeface="Wingdings" pitchFamily="2" charset="2"/>
              <a:buChar char="ü"/>
            </a:pPr>
            <a:r>
              <a:rPr lang="el-GR" sz="4000" dirty="0" smtClean="0">
                <a:solidFill>
                  <a:srgbClr val="800080"/>
                </a:solidFill>
              </a:rPr>
              <a:t>Πως και για ποιο λόγο μας παροτρύνει για αναπαραγωγή; </a:t>
            </a:r>
            <a:endParaRPr lang="el-GR" sz="4000" dirty="0">
              <a:solidFill>
                <a:srgbClr val="800080"/>
              </a:solidFill>
            </a:endParaRPr>
          </a:p>
        </p:txBody>
      </p:sp>
      <p:pic>
        <p:nvPicPr>
          <p:cNvPr id="2050" name="Picture 2" descr="Rubber stamp fake news — Free Stock Photo © Paulpaladin #2610492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1000108"/>
            <a:ext cx="2271293" cy="1800000"/>
          </a:xfrm>
          <a:prstGeom prst="rect">
            <a:avLst/>
          </a:prstGeom>
          <a:noFill/>
        </p:spPr>
      </p:pic>
      <p:pic>
        <p:nvPicPr>
          <p:cNvPr id="6" name="Picture 4" descr="Βέλη Ταξίδι Μετ 'Επιστροφής - Δωρεάν διανυσματικά γραφικά στο Pixabay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24" y="5929330"/>
            <a:ext cx="789041" cy="72000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54626"/>
          </a:xfrm>
        </p:spPr>
        <p:txBody>
          <a:bodyPr>
            <a:normAutofit/>
          </a:bodyPr>
          <a:lstStyle/>
          <a:p>
            <a:r>
              <a:rPr lang="el-GR" sz="4000" dirty="0" smtClean="0"/>
              <a:t>Η παρουσίαση δημιουργήθηκε από τις:</a:t>
            </a:r>
            <a:br>
              <a:rPr lang="el-GR" sz="4000" dirty="0" smtClean="0"/>
            </a:br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l-GR" sz="4000" dirty="0" err="1" smtClean="0"/>
              <a:t>Γκόβαρη</a:t>
            </a:r>
            <a:r>
              <a:rPr lang="el-GR" sz="4000" dirty="0" smtClean="0"/>
              <a:t> Κατερίνα</a:t>
            </a:r>
            <a:br>
              <a:rPr lang="el-GR" sz="4000" dirty="0" smtClean="0"/>
            </a:br>
            <a:r>
              <a:rPr lang="el-GR" sz="4000" dirty="0" smtClean="0"/>
              <a:t> </a:t>
            </a:r>
            <a:r>
              <a:rPr lang="el-GR" sz="4000" dirty="0" smtClean="0"/>
              <a:t>Δημητριάδου Σοφία</a:t>
            </a:r>
            <a:br>
              <a:rPr lang="el-GR" sz="4000" dirty="0" smtClean="0"/>
            </a:br>
            <a:r>
              <a:rPr lang="el-GR" sz="4000" dirty="0" smtClean="0"/>
              <a:t> </a:t>
            </a:r>
            <a:r>
              <a:rPr lang="el-GR" sz="4000" dirty="0" err="1" smtClean="0"/>
              <a:t>Δινάκη</a:t>
            </a:r>
            <a:r>
              <a:rPr lang="el-GR" sz="4000" dirty="0" smtClean="0"/>
              <a:t> Πηνελόπη</a:t>
            </a:r>
            <a:endParaRPr lang="el-G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204</Words>
  <Application>Microsoft Office PowerPoint</Application>
  <PresentationFormat>Προβολή στην οθόνη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FAKE NEWS (ψευδείς ειδήσεις)</vt:lpstr>
      <vt:lpstr>Τι είναι οι ψευδείς ειδήσεις;</vt:lpstr>
      <vt:lpstr>Γιατί υπάρχουν οι ψευδείς ειδήσεις</vt:lpstr>
      <vt:lpstr>Ενδείξεις αναξιοπιστίας</vt:lpstr>
      <vt:lpstr>Ερωτήσεις κλειδιά για μη έγκυρες ιστοσελίδες </vt:lpstr>
      <vt:lpstr>Η παρουσίαση δημιουργήθηκε από τις:  Γκόβαρη Κατερίνα  Δημητριάδου Σοφία  Δινάκη Πηνελόπη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FAKE NEWS (ψευδείς ειδήσεις)</dc:title>
  <dc:creator>HY1</dc:creator>
  <cp:lastModifiedBy>Georgia</cp:lastModifiedBy>
  <cp:revision>14</cp:revision>
  <dcterms:created xsi:type="dcterms:W3CDTF">2023-05-04T10:10:13Z</dcterms:created>
  <dcterms:modified xsi:type="dcterms:W3CDTF">2023-05-30T14:37:49Z</dcterms:modified>
</cp:coreProperties>
</file>