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Comic Sans MS" panose="030F0702030302020204" pitchFamily="66" charset="0"/>
      <p:regular r:id="rId22"/>
      <p:bold r:id="rId23"/>
      <p:italic r:id="rId24"/>
      <p:boldItalic r:id="rId25"/>
    </p:embeddedFont>
    <p:embeddedFont>
      <p:font typeface="Lato" panose="020B0604020202020204" charset="0"/>
      <p:regular r:id="rId26"/>
      <p:bold r:id="rId27"/>
      <p:italic r:id="rId28"/>
      <p:boldItalic r:id="rId29"/>
    </p:embeddedFont>
    <p:embeddedFont>
      <p:font typeface="Montserrat" panose="020B0604020202020204" charset="0"/>
      <p:regular r:id="rId30"/>
      <p:bold r:id="rId31"/>
      <p:italic r:id="rId32"/>
      <p:boldItalic r:id="rId33"/>
    </p:embeddedFont>
    <p:embeddedFont>
      <p:font typeface="Georgia" panose="02040502050405020303" pitchFamily="18"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6" d="100"/>
          <a:sy n="96" d="100"/>
        </p:scale>
        <p:origin x="-324" y="1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viewProps" Target="viewProps.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121353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5396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20e6944bd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20e6944bd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500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20e6944bd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20e6944bd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5740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20e6944bd6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20e6944bd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2193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20e6944bd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20e6944bd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4346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20e6944bd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20e6944bd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7681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20e6944bd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20e6944bd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0553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2377ac39cc_3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2377ac39cc_3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7641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2377ac39cc_3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2377ac39cc_3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0135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2377ac39cc_3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2377ac39cc_3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0950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2377ac39cc_3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2377ac39cc_3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649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1dee77e423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1dee77e423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5008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2377ac39c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2377ac39c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600"/>
              </a:spcAft>
              <a:buClr>
                <a:schemeClr val="dk1"/>
              </a:buClr>
              <a:buSzPts val="1100"/>
              <a:buFont typeface="Arial"/>
              <a:buNone/>
            </a:pPr>
            <a:endParaRPr/>
          </a:p>
        </p:txBody>
      </p:sp>
    </p:spTree>
    <p:extLst>
      <p:ext uri="{BB962C8B-B14F-4D97-AF65-F5344CB8AC3E}">
        <p14:creationId xmlns:p14="http://schemas.microsoft.com/office/powerpoint/2010/main" val="215720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20e6944bd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20e6944bd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0">
              <a:lnSpc>
                <a:spcPct val="95000"/>
              </a:lnSpc>
              <a:spcBef>
                <a:spcPts val="0"/>
              </a:spcBef>
              <a:spcAft>
                <a:spcPts val="1200"/>
              </a:spcAft>
              <a:buClr>
                <a:schemeClr val="dk1"/>
              </a:buClr>
              <a:buSzPts val="688"/>
              <a:buFont typeface="Arial"/>
              <a:buNone/>
            </a:pPr>
            <a:endParaRPr/>
          </a:p>
        </p:txBody>
      </p:sp>
    </p:spTree>
    <p:extLst>
      <p:ext uri="{BB962C8B-B14F-4D97-AF65-F5344CB8AC3E}">
        <p14:creationId xmlns:p14="http://schemas.microsoft.com/office/powerpoint/2010/main" val="3104119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20e6944bd6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20e6944bd6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6180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20e6944bd6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20e6944bd6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8199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20e6944bd6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20e6944bd6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5774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20e6944bd6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20e6944bd6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2055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20e6944bd6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20e6944bd6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Πηγή: Wikipedia</a:t>
            </a:r>
            <a:endParaRPr/>
          </a:p>
        </p:txBody>
      </p:sp>
    </p:spTree>
    <p:extLst>
      <p:ext uri="{BB962C8B-B14F-4D97-AF65-F5344CB8AC3E}">
        <p14:creationId xmlns:p14="http://schemas.microsoft.com/office/powerpoint/2010/main" val="3407321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el.wikipedia.org/wiki/%CE%9A%CE%B1%CE%BA%CF%8C%CE%B2%CE%BF%CF%85%CE%BB%CE%BF_%CE%BB%CE%BF%CE%B3%CE%B9%CF%83%CE%BC%CE%B9%CE%BA%CF%8C"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el.wikipedia.org/wiki/Spywar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el.wikipedia.org/wiki/%CE%94%CE%B9%CE%B1%CE%B4%CE%AF%CE%BA%CF%84%CF%85%CE%B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el.wikipedia.org/wiki/%CE%A1%CE%B7%CF%84%CE%BF%CF%81%CE%B9%CE%BA%CE%AE_%CE%BC%CE%AF%CF%83%CE%BF%CF%85%CF%82"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el.wikipedia.org/wiki/%CE%94%CE%B9%CE%B1%CE%B4%CE%AF%CE%BA%CF%84%CF%85%CE%B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el.wikipedia.org/wiki/EBay" TargetMode="External"/><Relationship Id="rId5" Type="http://schemas.openxmlformats.org/officeDocument/2006/relationships/hyperlink" Target="https://el.wikipedia.org/wiki/Microsoft" TargetMode="External"/><Relationship Id="rId4" Type="http://schemas.openxmlformats.org/officeDocument/2006/relationships/hyperlink" Target="https://el.wikipedia.org/wiki/%CE%97%CE%BD%CF%89%CE%BC%CE%AD%CE%BD%CE%BF_%CE%92%CE%B1%CF%83%CE%AF%CE%BB%CE%B5%CE%B9%CE%B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el.wikipedia.org/wiki/Phishin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198525" y="1690450"/>
            <a:ext cx="6246900" cy="1355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sz="4700" dirty="0">
                <a:solidFill>
                  <a:schemeClr val="accent2"/>
                </a:solidFill>
                <a:latin typeface="Comic Sans MS"/>
                <a:ea typeface="Comic Sans MS"/>
                <a:cs typeface="Comic Sans MS"/>
                <a:sym typeface="Comic Sans MS"/>
              </a:rPr>
              <a:t>Ασφάλεια Διαδικτύου</a:t>
            </a:r>
            <a:endParaRPr sz="4700" dirty="0">
              <a:solidFill>
                <a:schemeClr val="accent2"/>
              </a:solidFill>
              <a:latin typeface="Comic Sans MS"/>
              <a:ea typeface="Comic Sans MS"/>
              <a:cs typeface="Comic Sans MS"/>
              <a:sym typeface="Comic Sans MS"/>
            </a:endParaRPr>
          </a:p>
        </p:txBody>
      </p:sp>
      <p:sp>
        <p:nvSpPr>
          <p:cNvPr id="135" name="Google Shape;135;p13"/>
          <p:cNvSpPr txBox="1">
            <a:spLocks noGrp="1"/>
          </p:cNvSpPr>
          <p:nvPr>
            <p:ph type="subTitle" idx="1"/>
          </p:nvPr>
        </p:nvSpPr>
        <p:spPr>
          <a:xfrm>
            <a:off x="4798700" y="3508275"/>
            <a:ext cx="4201500" cy="146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 sz="2300" b="1" dirty="0">
                <a:solidFill>
                  <a:schemeClr val="accent2"/>
                </a:solidFill>
                <a:latin typeface="Comic Sans MS"/>
                <a:ea typeface="Comic Sans MS"/>
                <a:cs typeface="Comic Sans MS"/>
                <a:sym typeface="Comic Sans MS"/>
              </a:rPr>
              <a:t>Δημοτικό Σχολείο Λόφου</a:t>
            </a:r>
            <a:endParaRPr sz="2300" b="1" dirty="0">
              <a:solidFill>
                <a:schemeClr val="accent2"/>
              </a:solidFill>
              <a:latin typeface="Comic Sans MS"/>
              <a:ea typeface="Comic Sans MS"/>
              <a:cs typeface="Comic Sans MS"/>
              <a:sym typeface="Comic Sans MS"/>
            </a:endParaRPr>
          </a:p>
          <a:p>
            <a:pPr marL="0" lvl="0" indent="0" algn="ctr" rtl="0">
              <a:spcBef>
                <a:spcPts val="0"/>
              </a:spcBef>
              <a:spcAft>
                <a:spcPts val="0"/>
              </a:spcAft>
              <a:buNone/>
            </a:pPr>
            <a:endParaRPr sz="2300" b="1" dirty="0">
              <a:solidFill>
                <a:schemeClr val="accent2"/>
              </a:solidFill>
              <a:latin typeface="Comic Sans MS"/>
              <a:ea typeface="Comic Sans MS"/>
              <a:cs typeface="Comic Sans MS"/>
              <a:sym typeface="Comic Sans MS"/>
            </a:endParaRPr>
          </a:p>
          <a:p>
            <a:pPr marL="0" lvl="0" indent="0" algn="ctr" rtl="0">
              <a:spcBef>
                <a:spcPts val="0"/>
              </a:spcBef>
              <a:spcAft>
                <a:spcPts val="0"/>
              </a:spcAft>
              <a:buNone/>
            </a:pPr>
            <a:r>
              <a:rPr lang="el" sz="1500" b="1" dirty="0">
                <a:solidFill>
                  <a:schemeClr val="accent2"/>
                </a:solidFill>
                <a:latin typeface="Comic Sans MS"/>
                <a:ea typeface="Comic Sans MS"/>
                <a:cs typeface="Comic Sans MS"/>
                <a:sym typeface="Comic Sans MS"/>
              </a:rPr>
              <a:t>Σχολικό έτος 2021-2022</a:t>
            </a:r>
            <a:endParaRPr sz="1500" b="1" dirty="0">
              <a:solidFill>
                <a:schemeClr val="accent2"/>
              </a:solidFill>
              <a:latin typeface="Comic Sans MS"/>
              <a:ea typeface="Comic Sans MS"/>
              <a:cs typeface="Comic Sans MS"/>
              <a:sym typeface="Comic Sans MS"/>
            </a:endParaRPr>
          </a:p>
          <a:p>
            <a:pPr marL="0" lvl="0" indent="0" algn="ctr" rtl="0">
              <a:spcBef>
                <a:spcPts val="0"/>
              </a:spcBef>
              <a:spcAft>
                <a:spcPts val="0"/>
              </a:spcAft>
              <a:buNone/>
            </a:pPr>
            <a:endParaRPr sz="2300" b="1" dirty="0">
              <a:solidFill>
                <a:schemeClr val="accent2"/>
              </a:solidFill>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ctr" rtl="0">
              <a:lnSpc>
                <a:spcPct val="160000"/>
              </a:lnSpc>
              <a:spcBef>
                <a:spcPts val="400"/>
              </a:spcBef>
              <a:spcAft>
                <a:spcPts val="0"/>
              </a:spcAft>
              <a:buNone/>
            </a:pPr>
            <a:r>
              <a:rPr lang="el" sz="3438">
                <a:solidFill>
                  <a:schemeClr val="accent2"/>
                </a:solidFill>
                <a:highlight>
                  <a:schemeClr val="dk1"/>
                </a:highlight>
                <a:latin typeface="Comic Sans MS"/>
                <a:ea typeface="Comic Sans MS"/>
                <a:cs typeface="Comic Sans MS"/>
                <a:sym typeface="Comic Sans MS"/>
              </a:rPr>
              <a:t>Κακόβουλο λογισμικό</a:t>
            </a:r>
            <a:endParaRPr sz="3438">
              <a:solidFill>
                <a:schemeClr val="accent2"/>
              </a:solidFill>
              <a:highlight>
                <a:schemeClr val="dk1"/>
              </a:highlight>
              <a:latin typeface="Comic Sans MS"/>
              <a:ea typeface="Comic Sans MS"/>
              <a:cs typeface="Comic Sans MS"/>
              <a:sym typeface="Comic Sans MS"/>
            </a:endParaRPr>
          </a:p>
          <a:p>
            <a:pPr marL="0" lvl="0" indent="0" algn="l" rtl="0">
              <a:spcBef>
                <a:spcPts val="0"/>
              </a:spcBef>
              <a:spcAft>
                <a:spcPts val="0"/>
              </a:spcAft>
              <a:buNone/>
            </a:pPr>
            <a:endParaRPr/>
          </a:p>
        </p:txBody>
      </p:sp>
      <p:pic>
        <p:nvPicPr>
          <p:cNvPr id="186" name="Google Shape;186;p22"/>
          <p:cNvPicPr preferRelativeResize="0"/>
          <p:nvPr/>
        </p:nvPicPr>
        <p:blipFill>
          <a:blip r:embed="rId3">
            <a:alphaModFix/>
          </a:blip>
          <a:stretch>
            <a:fillRect/>
          </a:stretch>
        </p:blipFill>
        <p:spPr>
          <a:xfrm>
            <a:off x="1906050" y="1580400"/>
            <a:ext cx="5331875" cy="2926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 calcmode="lin" valueType="num">
                                      <p:cBhvr>
                                        <p:cTn id="7" dur="500" fill="hold"/>
                                        <p:tgtEl>
                                          <p:spTgt spid="186"/>
                                        </p:tgtEl>
                                        <p:attrNameLst>
                                          <p:attrName>ppt_w</p:attrName>
                                        </p:attrNameLst>
                                      </p:cBhvr>
                                      <p:tavLst>
                                        <p:tav tm="0">
                                          <p:val>
                                            <p:fltVal val="0"/>
                                          </p:val>
                                        </p:tav>
                                        <p:tav tm="100000">
                                          <p:val>
                                            <p:strVal val="#ppt_w"/>
                                          </p:val>
                                        </p:tav>
                                      </p:tavLst>
                                    </p:anim>
                                    <p:anim calcmode="lin" valueType="num">
                                      <p:cBhvr>
                                        <p:cTn id="8" dur="500" fill="hold"/>
                                        <p:tgtEl>
                                          <p:spTgt spid="186"/>
                                        </p:tgtEl>
                                        <p:attrNameLst>
                                          <p:attrName>ppt_h</p:attrName>
                                        </p:attrNameLst>
                                      </p:cBhvr>
                                      <p:tavLst>
                                        <p:tav tm="0">
                                          <p:val>
                                            <p:fltVal val="0"/>
                                          </p:val>
                                        </p:tav>
                                        <p:tav tm="100000">
                                          <p:val>
                                            <p:strVal val="#ppt_h"/>
                                          </p:val>
                                        </p:tav>
                                      </p:tavLst>
                                    </p:anim>
                                    <p:animEffect transition="in" filter="fade">
                                      <p:cBhvr>
                                        <p:cTn id="9"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3"/>
          <p:cNvSpPr txBox="1">
            <a:spLocks noGrp="1"/>
          </p:cNvSpPr>
          <p:nvPr>
            <p:ph type="body" idx="1"/>
          </p:nvPr>
        </p:nvSpPr>
        <p:spPr>
          <a:xfrm>
            <a:off x="1326250" y="373550"/>
            <a:ext cx="7265400" cy="46551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l" sz="1950" dirty="0">
                <a:highlight>
                  <a:schemeClr val="dk1"/>
                </a:highlight>
                <a:uFill>
                  <a:noFill/>
                </a:uFill>
                <a:latin typeface="Comic Sans MS"/>
                <a:ea typeface="Comic Sans MS"/>
                <a:cs typeface="Comic Sans MS"/>
                <a:sym typeface="Comic Sans MS"/>
                <a:hlinkClick r:id="rId3"/>
              </a:rPr>
              <a:t>Το κακόβουλο λογισμικό</a:t>
            </a:r>
            <a:r>
              <a:rPr lang="el" sz="1950" dirty="0">
                <a:highlight>
                  <a:schemeClr val="dk1"/>
                </a:highlight>
                <a:latin typeface="Comic Sans MS"/>
                <a:ea typeface="Comic Sans MS"/>
                <a:cs typeface="Comic Sans MS"/>
                <a:sym typeface="Comic Sans MS"/>
              </a:rPr>
              <a:t> , ιδιαίτερα το </a:t>
            </a:r>
            <a:r>
              <a:rPr lang="el" sz="1950" dirty="0">
                <a:highlight>
                  <a:schemeClr val="dk1"/>
                </a:highlight>
                <a:uFill>
                  <a:noFill/>
                </a:uFill>
                <a:latin typeface="Comic Sans MS"/>
                <a:ea typeface="Comic Sans MS"/>
                <a:cs typeface="Comic Sans MS"/>
                <a:sym typeface="Comic Sans MS"/>
                <a:hlinkClick r:id="rId4"/>
              </a:rPr>
              <a:t>λογισμικό υποκλοπής spyware</a:t>
            </a:r>
            <a:r>
              <a:rPr lang="el" sz="1950" dirty="0">
                <a:highlight>
                  <a:schemeClr val="dk1"/>
                </a:highlight>
                <a:latin typeface="Comic Sans MS"/>
                <a:ea typeface="Comic Sans MS"/>
                <a:cs typeface="Comic Sans MS"/>
                <a:sym typeface="Comic Sans MS"/>
              </a:rPr>
              <a:t> , είναι κακόβουλο λογισμικό που μεταμφιέζεται ως λογισμικό που έχει σχεδιαστεί για τη συλλογή και τη μετάδοση ιδιωτικών πληροφοριών, όπως κωδικών πρόσβασης, χωρίς τη συγκατάθεση ή τη γνώση του χρήστη. </a:t>
            </a:r>
            <a:endParaRPr sz="1950" dirty="0">
              <a:highlight>
                <a:schemeClr val="dk1"/>
              </a:highlight>
              <a:latin typeface="Comic Sans MS"/>
              <a:ea typeface="Comic Sans MS"/>
              <a:cs typeface="Comic Sans MS"/>
              <a:sym typeface="Comic Sans MS"/>
            </a:endParaRPr>
          </a:p>
          <a:p>
            <a:pPr marL="0" lvl="0" indent="0" algn="ctr" rtl="0">
              <a:spcBef>
                <a:spcPts val="1200"/>
              </a:spcBef>
              <a:spcAft>
                <a:spcPts val="0"/>
              </a:spcAft>
              <a:buNone/>
            </a:pPr>
            <a:r>
              <a:rPr lang="el" sz="1950" dirty="0">
                <a:solidFill>
                  <a:schemeClr val="accent2"/>
                </a:solidFill>
                <a:highlight>
                  <a:schemeClr val="dk1"/>
                </a:highlight>
                <a:latin typeface="Comic Sans MS"/>
                <a:ea typeface="Comic Sans MS"/>
                <a:cs typeface="Comic Sans MS"/>
                <a:sym typeface="Comic Sans MS"/>
              </a:rPr>
              <a:t>Πηγή: Wikipedia</a:t>
            </a:r>
            <a:endParaRPr sz="1950" dirty="0">
              <a:highlight>
                <a:schemeClr val="dk1"/>
              </a:highlight>
              <a:latin typeface="Comic Sans MS"/>
              <a:ea typeface="Comic Sans MS"/>
              <a:cs typeface="Comic Sans MS"/>
              <a:sym typeface="Comic Sans MS"/>
            </a:endParaRPr>
          </a:p>
          <a:p>
            <a:pPr marL="0" lvl="0" indent="0" algn="just" rtl="0">
              <a:spcBef>
                <a:spcPts val="1200"/>
              </a:spcBef>
              <a:spcAft>
                <a:spcPts val="1200"/>
              </a:spcAft>
              <a:buNone/>
            </a:pPr>
            <a:r>
              <a:rPr lang="el" sz="1950" dirty="0">
                <a:highlight>
                  <a:schemeClr val="dk1"/>
                </a:highlight>
                <a:latin typeface="Comic Sans MS"/>
                <a:ea typeface="Comic Sans MS"/>
                <a:cs typeface="Comic Sans MS"/>
                <a:sym typeface="Comic Sans MS"/>
              </a:rPr>
              <a:t>Συχνά διανέμεται μέσω ηλεκτρονικού ταχυδρομείου, από ανεπίσημες τοποθεσίες. Το κακόβουλο λογισμικό είναι ένα από τα πιο διαδεδομένα προβλήματα ασφαλείας, καθώς συχνά είναι αδύνατο να προσδιοριστεί εάν ένα αρχείο έχει μολυνθεί, ακόμα και αν είναι ασφαλής η πηγή του αρχείου.</a:t>
            </a:r>
            <a:endParaRPr sz="2200" dirty="0">
              <a:highlight>
                <a:schemeClr val="dk1"/>
              </a:highlight>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animEffect transition="in" filter="randombar(horizontal)">
                                      <p:cBhvr>
                                        <p:cTn id="7" dur="500"/>
                                        <p:tgtEl>
                                          <p:spTgt spid="1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91">
                                            <p:txEl>
                                              <p:pRg st="2" end="2"/>
                                            </p:txEl>
                                          </p:spTgt>
                                        </p:tgtEl>
                                        <p:attrNameLst>
                                          <p:attrName>style.visibility</p:attrName>
                                        </p:attrNameLst>
                                      </p:cBhvr>
                                      <p:to>
                                        <p:strVal val="visible"/>
                                      </p:to>
                                    </p:set>
                                    <p:animEffect transition="in" filter="randombar(horizontal)">
                                      <p:cBhvr>
                                        <p:cTn id="12" dur="500"/>
                                        <p:tgtEl>
                                          <p:spTgt spid="1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ctr" rtl="0">
              <a:lnSpc>
                <a:spcPct val="130000"/>
              </a:lnSpc>
              <a:spcBef>
                <a:spcPts val="1700"/>
              </a:spcBef>
              <a:spcAft>
                <a:spcPts val="0"/>
              </a:spcAft>
              <a:buNone/>
            </a:pPr>
            <a:r>
              <a:rPr lang="el" sz="3366">
                <a:solidFill>
                  <a:schemeClr val="accent2"/>
                </a:solidFill>
                <a:highlight>
                  <a:schemeClr val="dk1"/>
                </a:highlight>
                <a:latin typeface="Comic Sans MS"/>
                <a:ea typeface="Comic Sans MS"/>
                <a:cs typeface="Comic Sans MS"/>
                <a:sym typeface="Comic Sans MS"/>
              </a:rPr>
              <a:t>Προσωπική ασφάλεια</a:t>
            </a:r>
            <a:endParaRPr sz="3366">
              <a:solidFill>
                <a:schemeClr val="accent2"/>
              </a:solidFill>
              <a:highlight>
                <a:schemeClr val="dk1"/>
              </a:highlight>
              <a:latin typeface="Comic Sans MS"/>
              <a:ea typeface="Comic Sans MS"/>
              <a:cs typeface="Comic Sans MS"/>
              <a:sym typeface="Comic Sans MS"/>
            </a:endParaRPr>
          </a:p>
          <a:p>
            <a:pPr marL="0" lvl="0" indent="0" algn="l" rtl="0">
              <a:spcBef>
                <a:spcPts val="400"/>
              </a:spcBef>
              <a:spcAft>
                <a:spcPts val="0"/>
              </a:spcAft>
              <a:buNone/>
            </a:pPr>
            <a:endParaRPr/>
          </a:p>
        </p:txBody>
      </p:sp>
      <p:pic>
        <p:nvPicPr>
          <p:cNvPr id="197" name="Google Shape;197;p24"/>
          <p:cNvPicPr preferRelativeResize="0"/>
          <p:nvPr/>
        </p:nvPicPr>
        <p:blipFill>
          <a:blip r:embed="rId3">
            <a:alphaModFix/>
          </a:blip>
          <a:stretch>
            <a:fillRect/>
          </a:stretch>
        </p:blipFill>
        <p:spPr>
          <a:xfrm>
            <a:off x="2184400" y="1537300"/>
            <a:ext cx="5265100" cy="2608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5"/>
          <p:cNvSpPr txBox="1">
            <a:spLocks noGrp="1"/>
          </p:cNvSpPr>
          <p:nvPr>
            <p:ph type="body" idx="1"/>
          </p:nvPr>
        </p:nvSpPr>
        <p:spPr>
          <a:xfrm>
            <a:off x="1112700" y="459725"/>
            <a:ext cx="8031300" cy="4683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l" sz="1900" dirty="0">
                <a:highlight>
                  <a:schemeClr val="dk1"/>
                </a:highlight>
                <a:latin typeface="Comic Sans MS"/>
                <a:ea typeface="Comic Sans MS"/>
                <a:cs typeface="Comic Sans MS"/>
                <a:sym typeface="Comic Sans MS"/>
              </a:rPr>
              <a:t>Η ανάπτυξη του Διαδικτύου δημιούργησε πολλές σημαντικές υπηρεσίες προσβάσιμες σε οποιονδήποτε συνδέεται. Μία από αυτές τις σημαντικές υπηρεσίες είναι η ψηφιακή επικοινωνία. </a:t>
            </a:r>
            <a:endParaRPr sz="1900" dirty="0">
              <a:highlight>
                <a:schemeClr val="dk1"/>
              </a:highlight>
              <a:latin typeface="Comic Sans MS"/>
              <a:ea typeface="Comic Sans MS"/>
              <a:cs typeface="Comic Sans MS"/>
              <a:sym typeface="Comic Sans MS"/>
            </a:endParaRPr>
          </a:p>
          <a:p>
            <a:pPr marL="0" lvl="0" indent="0" algn="just" rtl="0">
              <a:spcBef>
                <a:spcPts val="1200"/>
              </a:spcBef>
              <a:spcAft>
                <a:spcPts val="0"/>
              </a:spcAft>
              <a:buNone/>
            </a:pPr>
            <a:r>
              <a:rPr lang="el" sz="1900" dirty="0">
                <a:highlight>
                  <a:schemeClr val="dk1"/>
                </a:highlight>
                <a:latin typeface="Comic Sans MS"/>
                <a:ea typeface="Comic Sans MS"/>
                <a:cs typeface="Comic Sans MS"/>
                <a:sym typeface="Comic Sans MS"/>
              </a:rPr>
              <a:t>Ενώ η υπηρεσία αυτή επέτρεπε την επικοινωνία με άλλους μέσω του Διαδικτύου, επιτρέπει επίσης την επικοινωνία με κακόβουλους χρήστες. </a:t>
            </a:r>
            <a:endParaRPr sz="1900" dirty="0">
              <a:highlight>
                <a:schemeClr val="dk1"/>
              </a:highlight>
              <a:latin typeface="Comic Sans MS"/>
              <a:ea typeface="Comic Sans MS"/>
              <a:cs typeface="Comic Sans MS"/>
              <a:sym typeface="Comic Sans MS"/>
            </a:endParaRPr>
          </a:p>
          <a:p>
            <a:pPr marL="0" lvl="0" indent="0" algn="just" rtl="0">
              <a:spcBef>
                <a:spcPts val="1200"/>
              </a:spcBef>
              <a:spcAft>
                <a:spcPts val="0"/>
              </a:spcAft>
              <a:buNone/>
            </a:pPr>
            <a:r>
              <a:rPr lang="el" sz="1900" dirty="0">
                <a:highlight>
                  <a:schemeClr val="dk1"/>
                </a:highlight>
                <a:latin typeface="Comic Sans MS"/>
                <a:ea typeface="Comic Sans MS"/>
                <a:cs typeface="Comic Sans MS"/>
                <a:sym typeface="Comic Sans MS"/>
              </a:rPr>
              <a:t>Ενώ οι κακόβουλοι χρήστες συχνά χρησιμοποιούν το διαδίκτυο για προσωπικό κέρδος, αυτό μπορεί να μην περιορίζεται σε οικονομικό / υλικό κέρδος. Αυτό είναι ιδιαίτερα ανησυχητικό για τους γονείς και τα παιδιά, καθώς τα παιδιά αποτελούν συχνά στόχους αυτών των κακόβουλων χρηστών.                        </a:t>
            </a:r>
            <a:endParaRPr sz="1900" dirty="0">
              <a:highlight>
                <a:schemeClr val="dk1"/>
              </a:highlight>
              <a:latin typeface="Comic Sans MS"/>
              <a:ea typeface="Comic Sans MS"/>
              <a:cs typeface="Comic Sans MS"/>
              <a:sym typeface="Comic Sans MS"/>
            </a:endParaRPr>
          </a:p>
          <a:p>
            <a:pPr marL="0" lvl="0" indent="0" algn="just" rtl="0">
              <a:spcBef>
                <a:spcPts val="1200"/>
              </a:spcBef>
              <a:spcAft>
                <a:spcPts val="0"/>
              </a:spcAft>
              <a:buNone/>
            </a:pPr>
            <a:endParaRPr sz="1900" dirty="0">
              <a:highlight>
                <a:schemeClr val="dk1"/>
              </a:highlight>
              <a:latin typeface="Comic Sans MS"/>
              <a:ea typeface="Comic Sans MS"/>
              <a:cs typeface="Comic Sans MS"/>
              <a:sym typeface="Comic Sans MS"/>
            </a:endParaRPr>
          </a:p>
          <a:p>
            <a:pPr marL="0" lvl="0" indent="0" algn="ctr" rtl="0">
              <a:spcBef>
                <a:spcPts val="1200"/>
              </a:spcBef>
              <a:spcAft>
                <a:spcPts val="0"/>
              </a:spcAft>
              <a:buNone/>
            </a:pPr>
            <a:r>
              <a:rPr lang="el" sz="1900" dirty="0">
                <a:highlight>
                  <a:schemeClr val="dk1"/>
                </a:highlight>
                <a:latin typeface="Comic Sans MS"/>
                <a:ea typeface="Comic Sans MS"/>
                <a:cs typeface="Comic Sans MS"/>
                <a:sym typeface="Comic Sans MS"/>
              </a:rPr>
              <a:t> </a:t>
            </a:r>
            <a:r>
              <a:rPr lang="el" sz="1900" b="1" dirty="0">
                <a:solidFill>
                  <a:schemeClr val="accent2"/>
                </a:solidFill>
                <a:highlight>
                  <a:schemeClr val="dk1"/>
                </a:highlight>
                <a:latin typeface="Comic Sans MS"/>
                <a:ea typeface="Comic Sans MS"/>
                <a:cs typeface="Comic Sans MS"/>
                <a:sym typeface="Comic Sans MS"/>
              </a:rPr>
              <a:t>Πηγή: Wikipedia</a:t>
            </a:r>
            <a:endParaRPr sz="1900" b="1" dirty="0">
              <a:solidFill>
                <a:schemeClr val="accent2"/>
              </a:solidFill>
              <a:highlight>
                <a:schemeClr val="dk1"/>
              </a:highlight>
              <a:latin typeface="Comic Sans MS"/>
              <a:ea typeface="Comic Sans MS"/>
              <a:cs typeface="Comic Sans MS"/>
              <a:sym typeface="Comic Sans MS"/>
            </a:endParaRPr>
          </a:p>
          <a:p>
            <a:pPr marL="0" lvl="0" indent="0" algn="just" rtl="0">
              <a:spcBef>
                <a:spcPts val="1200"/>
              </a:spcBef>
              <a:spcAft>
                <a:spcPts val="1200"/>
              </a:spcAft>
              <a:buNone/>
            </a:pPr>
            <a:endParaRPr sz="1900" dirty="0">
              <a:solidFill>
                <a:schemeClr val="accent2"/>
              </a:solidFill>
              <a:highlight>
                <a:schemeClr val="dk1"/>
              </a:highlight>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xEl>
                                              <p:pRg st="0" end="0"/>
                                            </p:txEl>
                                          </p:spTgt>
                                        </p:tgtEl>
                                        <p:attrNameLst>
                                          <p:attrName>style.visibility</p:attrName>
                                        </p:attrNameLst>
                                      </p:cBhvr>
                                      <p:to>
                                        <p:strVal val="visible"/>
                                      </p:to>
                                    </p:set>
                                    <p:animEffect transition="in" filter="fade">
                                      <p:cBhvr>
                                        <p:cTn id="7" dur="1000"/>
                                        <p:tgtEl>
                                          <p:spTgt spid="2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2">
                                            <p:txEl>
                                              <p:pRg st="1" end="1"/>
                                            </p:txEl>
                                          </p:spTgt>
                                        </p:tgtEl>
                                        <p:attrNameLst>
                                          <p:attrName>style.visibility</p:attrName>
                                        </p:attrNameLst>
                                      </p:cBhvr>
                                      <p:to>
                                        <p:strVal val="visible"/>
                                      </p:to>
                                    </p:set>
                                    <p:animEffect transition="in" filter="fade">
                                      <p:cBhvr>
                                        <p:cTn id="12" dur="1000"/>
                                        <p:tgtEl>
                                          <p:spTgt spid="2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2">
                                            <p:txEl>
                                              <p:pRg st="2" end="2"/>
                                            </p:txEl>
                                          </p:spTgt>
                                        </p:tgtEl>
                                        <p:attrNameLst>
                                          <p:attrName>style.visibility</p:attrName>
                                        </p:attrNameLst>
                                      </p:cBhvr>
                                      <p:to>
                                        <p:strVal val="visible"/>
                                      </p:to>
                                    </p:set>
                                    <p:animEffect transition="in" filter="fade">
                                      <p:cBhvr>
                                        <p:cTn id="17" dur="1000"/>
                                        <p:tgtEl>
                                          <p:spTgt spid="2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6"/>
          <p:cNvSpPr txBox="1">
            <a:spLocks noGrp="1"/>
          </p:cNvSpPr>
          <p:nvPr>
            <p:ph type="body" idx="1"/>
          </p:nvPr>
        </p:nvSpPr>
        <p:spPr>
          <a:xfrm>
            <a:off x="1412450" y="303225"/>
            <a:ext cx="7038900" cy="4581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l" sz="2700" dirty="0">
                <a:highlight>
                  <a:schemeClr val="dk1"/>
                </a:highlight>
                <a:latin typeface="Comic Sans MS"/>
                <a:ea typeface="Comic Sans MS"/>
                <a:cs typeface="Comic Sans MS"/>
                <a:sym typeface="Comic Sans MS"/>
              </a:rPr>
              <a:t>Οι κοινές απειλές για την προσωπική ασφάλεια περιλαμβάνουν: </a:t>
            </a:r>
            <a:endParaRPr sz="2700" dirty="0">
              <a:highlight>
                <a:schemeClr val="dk1"/>
              </a:highlight>
              <a:latin typeface="Comic Sans MS"/>
              <a:ea typeface="Comic Sans MS"/>
              <a:cs typeface="Comic Sans MS"/>
              <a:sym typeface="Comic Sans MS"/>
            </a:endParaRPr>
          </a:p>
          <a:p>
            <a:pPr marL="0" lvl="0" indent="0" algn="just" rtl="0">
              <a:spcBef>
                <a:spcPts val="1200"/>
              </a:spcBef>
              <a:spcAft>
                <a:spcPts val="0"/>
              </a:spcAft>
              <a:buNone/>
            </a:pPr>
            <a:endParaRPr sz="1900" dirty="0">
              <a:solidFill>
                <a:schemeClr val="accent2"/>
              </a:solidFill>
              <a:highlight>
                <a:schemeClr val="dk1"/>
              </a:highlight>
              <a:latin typeface="Comic Sans MS"/>
              <a:ea typeface="Comic Sans MS"/>
              <a:cs typeface="Comic Sans MS"/>
              <a:sym typeface="Comic Sans MS"/>
            </a:endParaRPr>
          </a:p>
          <a:p>
            <a:pPr marL="457200" lvl="0" indent="-425450" algn="l" rtl="0">
              <a:spcBef>
                <a:spcPts val="1200"/>
              </a:spcBef>
              <a:spcAft>
                <a:spcPts val="0"/>
              </a:spcAft>
              <a:buClr>
                <a:schemeClr val="accent2"/>
              </a:buClr>
              <a:buSzPts val="3100"/>
              <a:buFont typeface="Comic Sans MS"/>
              <a:buChar char="●"/>
            </a:pPr>
            <a:r>
              <a:rPr lang="el" sz="3100" dirty="0">
                <a:solidFill>
                  <a:schemeClr val="accent2"/>
                </a:solidFill>
                <a:highlight>
                  <a:schemeClr val="dk1"/>
                </a:highlight>
                <a:latin typeface="Comic Sans MS"/>
                <a:ea typeface="Comic Sans MS"/>
                <a:cs typeface="Comic Sans MS"/>
                <a:sym typeface="Comic Sans MS"/>
              </a:rPr>
              <a:t>phishing</a:t>
            </a:r>
            <a:endParaRPr sz="3100" dirty="0">
              <a:solidFill>
                <a:schemeClr val="accent2"/>
              </a:solidFill>
              <a:highlight>
                <a:schemeClr val="dk1"/>
              </a:highlight>
              <a:latin typeface="Comic Sans MS"/>
              <a:ea typeface="Comic Sans MS"/>
              <a:cs typeface="Comic Sans MS"/>
              <a:sym typeface="Comic Sans MS"/>
            </a:endParaRPr>
          </a:p>
          <a:p>
            <a:pPr marL="457200" lvl="0" indent="-425450" algn="l" rtl="0">
              <a:spcBef>
                <a:spcPts val="0"/>
              </a:spcBef>
              <a:spcAft>
                <a:spcPts val="0"/>
              </a:spcAft>
              <a:buClr>
                <a:schemeClr val="accent2"/>
              </a:buClr>
              <a:buSzPts val="3100"/>
              <a:buFont typeface="Comic Sans MS"/>
              <a:buChar char="●"/>
            </a:pPr>
            <a:r>
              <a:rPr lang="el" sz="3100" dirty="0">
                <a:solidFill>
                  <a:schemeClr val="accent2"/>
                </a:solidFill>
                <a:highlight>
                  <a:schemeClr val="dk1"/>
                </a:highlight>
                <a:latin typeface="Comic Sans MS"/>
                <a:ea typeface="Comic Sans MS"/>
                <a:cs typeface="Comic Sans MS"/>
                <a:sym typeface="Comic Sans MS"/>
              </a:rPr>
              <a:t>ηλεκτρονικές απάτες</a:t>
            </a:r>
            <a:endParaRPr sz="3100" dirty="0">
              <a:solidFill>
                <a:schemeClr val="accent2"/>
              </a:solidFill>
              <a:highlight>
                <a:schemeClr val="dk1"/>
              </a:highlight>
              <a:latin typeface="Comic Sans MS"/>
              <a:ea typeface="Comic Sans MS"/>
              <a:cs typeface="Comic Sans MS"/>
              <a:sym typeface="Comic Sans MS"/>
            </a:endParaRPr>
          </a:p>
          <a:p>
            <a:pPr marL="457200" lvl="0" indent="-425450" algn="l" rtl="0">
              <a:spcBef>
                <a:spcPts val="0"/>
              </a:spcBef>
              <a:spcAft>
                <a:spcPts val="0"/>
              </a:spcAft>
              <a:buClr>
                <a:schemeClr val="accent2"/>
              </a:buClr>
              <a:buSzPts val="3100"/>
              <a:buFont typeface="Comic Sans MS"/>
              <a:buChar char="●"/>
            </a:pPr>
            <a:r>
              <a:rPr lang="el" sz="3100" dirty="0">
                <a:solidFill>
                  <a:schemeClr val="accent2"/>
                </a:solidFill>
                <a:highlight>
                  <a:schemeClr val="dk1"/>
                </a:highlight>
                <a:latin typeface="Comic Sans MS"/>
                <a:ea typeface="Comic Sans MS"/>
                <a:cs typeface="Comic Sans MS"/>
                <a:sym typeface="Comic Sans MS"/>
              </a:rPr>
              <a:t>κακόβουλο λογισμικό</a:t>
            </a:r>
            <a:endParaRPr sz="3100" dirty="0">
              <a:solidFill>
                <a:schemeClr val="accent2"/>
              </a:solidFill>
              <a:highlight>
                <a:schemeClr val="dk1"/>
              </a:highlight>
              <a:latin typeface="Comic Sans MS"/>
              <a:ea typeface="Comic Sans MS"/>
              <a:cs typeface="Comic Sans MS"/>
              <a:sym typeface="Comic Sans MS"/>
            </a:endParaRPr>
          </a:p>
          <a:p>
            <a:pPr marL="457200" lvl="0" indent="-425450" algn="l" rtl="0">
              <a:spcBef>
                <a:spcPts val="0"/>
              </a:spcBef>
              <a:spcAft>
                <a:spcPts val="0"/>
              </a:spcAft>
              <a:buClr>
                <a:schemeClr val="accent2"/>
              </a:buClr>
              <a:buSzPts val="3100"/>
              <a:buFont typeface="Comic Sans MS"/>
              <a:buChar char="●"/>
            </a:pPr>
            <a:r>
              <a:rPr lang="el" sz="3100" dirty="0">
                <a:solidFill>
                  <a:schemeClr val="accent2"/>
                </a:solidFill>
                <a:highlight>
                  <a:schemeClr val="dk1"/>
                </a:highlight>
                <a:latin typeface="Comic Sans MS"/>
                <a:ea typeface="Comic Sans MS"/>
                <a:cs typeface="Comic Sans MS"/>
                <a:sym typeface="Comic Sans MS"/>
              </a:rPr>
              <a:t>cyberstalking</a:t>
            </a:r>
            <a:endParaRPr sz="3100" dirty="0">
              <a:solidFill>
                <a:schemeClr val="accent2"/>
              </a:solidFill>
              <a:highlight>
                <a:schemeClr val="dk1"/>
              </a:highlight>
              <a:latin typeface="Comic Sans MS"/>
              <a:ea typeface="Comic Sans MS"/>
              <a:cs typeface="Comic Sans MS"/>
              <a:sym typeface="Comic Sans MS"/>
            </a:endParaRPr>
          </a:p>
          <a:p>
            <a:pPr marL="457200" lvl="0" indent="-425450" algn="l" rtl="0">
              <a:spcBef>
                <a:spcPts val="0"/>
              </a:spcBef>
              <a:spcAft>
                <a:spcPts val="0"/>
              </a:spcAft>
              <a:buClr>
                <a:schemeClr val="accent2"/>
              </a:buClr>
              <a:buSzPts val="3100"/>
              <a:buFont typeface="Comic Sans MS"/>
              <a:buChar char="●"/>
            </a:pPr>
            <a:r>
              <a:rPr lang="el" sz="3100" dirty="0">
                <a:solidFill>
                  <a:schemeClr val="accent2"/>
                </a:solidFill>
                <a:highlight>
                  <a:schemeClr val="dk1"/>
                </a:highlight>
                <a:latin typeface="Comic Sans MS"/>
                <a:ea typeface="Comic Sans MS"/>
                <a:cs typeface="Comic Sans MS"/>
                <a:sym typeface="Comic Sans MS"/>
              </a:rPr>
              <a:t>ηλεκτρονική παρενόχληση</a:t>
            </a:r>
            <a:endParaRPr sz="3100" dirty="0">
              <a:solidFill>
                <a:schemeClr val="accent2"/>
              </a:solidFill>
              <a:highlight>
                <a:schemeClr val="dk1"/>
              </a:highlight>
              <a:latin typeface="Comic Sans MS"/>
              <a:ea typeface="Comic Sans MS"/>
              <a:cs typeface="Comic Sans MS"/>
              <a:sym typeface="Comic Sans MS"/>
            </a:endParaRPr>
          </a:p>
          <a:p>
            <a:pPr marL="457200" lvl="0" indent="0" algn="l" rtl="0">
              <a:spcBef>
                <a:spcPts val="1200"/>
              </a:spcBef>
              <a:spcAft>
                <a:spcPts val="1200"/>
              </a:spcAft>
              <a:buNone/>
            </a:pPr>
            <a:endParaRPr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
                                            <p:txEl>
                                              <p:pRg st="2" end="2"/>
                                            </p:txEl>
                                          </p:spTgt>
                                        </p:tgtEl>
                                        <p:attrNameLst>
                                          <p:attrName>style.visibility</p:attrName>
                                        </p:attrNameLst>
                                      </p:cBhvr>
                                      <p:to>
                                        <p:strVal val="visible"/>
                                      </p:to>
                                    </p:set>
                                    <p:animEffect transition="in" filter="fade">
                                      <p:cBhvr>
                                        <p:cTn id="7" dur="500"/>
                                        <p:tgtEl>
                                          <p:spTgt spid="20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7">
                                            <p:txEl>
                                              <p:pRg st="3" end="3"/>
                                            </p:txEl>
                                          </p:spTgt>
                                        </p:tgtEl>
                                        <p:attrNameLst>
                                          <p:attrName>style.visibility</p:attrName>
                                        </p:attrNameLst>
                                      </p:cBhvr>
                                      <p:to>
                                        <p:strVal val="visible"/>
                                      </p:to>
                                    </p:set>
                                    <p:animEffect transition="in" filter="fade">
                                      <p:cBhvr>
                                        <p:cTn id="10" dur="500"/>
                                        <p:tgtEl>
                                          <p:spTgt spid="207">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7">
                                            <p:txEl>
                                              <p:pRg st="4" end="4"/>
                                            </p:txEl>
                                          </p:spTgt>
                                        </p:tgtEl>
                                        <p:attrNameLst>
                                          <p:attrName>style.visibility</p:attrName>
                                        </p:attrNameLst>
                                      </p:cBhvr>
                                      <p:to>
                                        <p:strVal val="visible"/>
                                      </p:to>
                                    </p:set>
                                    <p:animEffect transition="in" filter="fade">
                                      <p:cBhvr>
                                        <p:cTn id="13" dur="500"/>
                                        <p:tgtEl>
                                          <p:spTgt spid="207">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07">
                                            <p:txEl>
                                              <p:pRg st="5" end="5"/>
                                            </p:txEl>
                                          </p:spTgt>
                                        </p:tgtEl>
                                        <p:attrNameLst>
                                          <p:attrName>style.visibility</p:attrName>
                                        </p:attrNameLst>
                                      </p:cBhvr>
                                      <p:to>
                                        <p:strVal val="visible"/>
                                      </p:to>
                                    </p:set>
                                    <p:animEffect transition="in" filter="fade">
                                      <p:cBhvr>
                                        <p:cTn id="16" dur="500"/>
                                        <p:tgtEl>
                                          <p:spTgt spid="207">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07">
                                            <p:txEl>
                                              <p:pRg st="6" end="6"/>
                                            </p:txEl>
                                          </p:spTgt>
                                        </p:tgtEl>
                                        <p:attrNameLst>
                                          <p:attrName>style.visibility</p:attrName>
                                        </p:attrNameLst>
                                      </p:cBhvr>
                                      <p:to>
                                        <p:strVal val="visible"/>
                                      </p:to>
                                    </p:set>
                                    <p:animEffect transition="in" filter="fade">
                                      <p:cBhvr>
                                        <p:cTn id="19" dur="500"/>
                                        <p:tgtEl>
                                          <p:spTgt spid="2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7"/>
          <p:cNvSpPr txBox="1">
            <a:spLocks noGrp="1"/>
          </p:cNvSpPr>
          <p:nvPr>
            <p:ph type="body" idx="1"/>
          </p:nvPr>
        </p:nvSpPr>
        <p:spPr>
          <a:xfrm>
            <a:off x="1128889" y="598311"/>
            <a:ext cx="7653867" cy="4732064"/>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l" sz="1650" dirty="0">
                <a:highlight>
                  <a:schemeClr val="dk1"/>
                </a:highlight>
                <a:latin typeface="Comic Sans MS"/>
                <a:ea typeface="Comic Sans MS"/>
                <a:cs typeface="Comic Sans MS"/>
                <a:sym typeface="Comic Sans MS"/>
              </a:rPr>
              <a:t>Cyberstalking είναι η χρήση του Διαδικτύου ή άλλων ηλεκτρονικών μέσων για την καταδίωξη ή την παρενόχληση ενός ατόμου, μιας ομάδας ατόμων ή ενός οργανισμού. </a:t>
            </a:r>
            <a:endParaRPr sz="1650" dirty="0">
              <a:highlight>
                <a:schemeClr val="dk1"/>
              </a:highlight>
              <a:latin typeface="Comic Sans MS"/>
              <a:ea typeface="Comic Sans MS"/>
              <a:cs typeface="Comic Sans MS"/>
              <a:sym typeface="Comic Sans MS"/>
            </a:endParaRPr>
          </a:p>
          <a:p>
            <a:pPr marL="0" lvl="0" indent="0" algn="just" rtl="0">
              <a:spcBef>
                <a:spcPts val="1200"/>
              </a:spcBef>
              <a:spcAft>
                <a:spcPts val="0"/>
              </a:spcAft>
              <a:buNone/>
            </a:pPr>
            <a:r>
              <a:rPr lang="el" sz="1650" dirty="0">
                <a:highlight>
                  <a:schemeClr val="dk1"/>
                </a:highlight>
                <a:latin typeface="Comic Sans MS"/>
                <a:ea typeface="Comic Sans MS"/>
                <a:cs typeface="Comic Sans MS"/>
                <a:sym typeface="Comic Sans MS"/>
              </a:rPr>
              <a:t>Μπορεί να περιλαμβάνει ψευδείς καταγγελίες ή δηλώσεις (δυσφήμηση), παρακολούθηση, απειλές, κλοπή ταυτότητας, βλάβη δεδομένων ή εξοπλισμού, ή συλλογή πληροφοριών που μπορούν να χρησιμοποιηθούν για παρενόχληση. </a:t>
            </a:r>
            <a:endParaRPr sz="1650" dirty="0">
              <a:highlight>
                <a:schemeClr val="dk1"/>
              </a:highlight>
              <a:latin typeface="Comic Sans MS"/>
              <a:ea typeface="Comic Sans MS"/>
              <a:cs typeface="Comic Sans MS"/>
              <a:sym typeface="Comic Sans MS"/>
            </a:endParaRPr>
          </a:p>
          <a:p>
            <a:pPr marL="0" lvl="0" indent="0" algn="just" rtl="0">
              <a:spcBef>
                <a:spcPts val="1200"/>
              </a:spcBef>
              <a:spcAft>
                <a:spcPts val="1200"/>
              </a:spcAft>
              <a:buNone/>
            </a:pPr>
            <a:r>
              <a:rPr lang="el" sz="1650" dirty="0">
                <a:highlight>
                  <a:schemeClr val="dk1"/>
                </a:highlight>
                <a:latin typeface="Comic Sans MS"/>
                <a:ea typeface="Comic Sans MS"/>
                <a:cs typeface="Comic Sans MS"/>
                <a:sym typeface="Comic Sans MS"/>
              </a:rPr>
              <a:t>Σύμφωνα με μελέτη που έγινε από τους Baum et al. (2009), ο ρυθμός επίθεσης μέσω ηλεκτρονικών μέσων, όπως το ηλεκτρονικό ταχυδρομείο ή η ανταλλαγή άμεσων μηνυμάτων, ήταν πάνω από ένα στα τέσσερα από όλα τα θύματα καταδίωξης στη μελέτη.</a:t>
            </a:r>
            <a:endParaRPr sz="1900" dirty="0">
              <a:highlight>
                <a:schemeClr val="dk1"/>
              </a:highlight>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
                                            <p:txEl>
                                              <p:pRg st="0" end="0"/>
                                            </p:txEl>
                                          </p:spTgt>
                                        </p:tgtEl>
                                        <p:attrNameLst>
                                          <p:attrName>style.visibility</p:attrName>
                                        </p:attrNameLst>
                                      </p:cBhvr>
                                      <p:to>
                                        <p:strVal val="visible"/>
                                      </p:to>
                                    </p:set>
                                    <p:animEffect transition="in" filter="fade">
                                      <p:cBhvr>
                                        <p:cTn id="7" dur="500"/>
                                        <p:tgtEl>
                                          <p:spTgt spid="2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2">
                                            <p:txEl>
                                              <p:pRg st="1" end="1"/>
                                            </p:txEl>
                                          </p:spTgt>
                                        </p:tgtEl>
                                        <p:attrNameLst>
                                          <p:attrName>style.visibility</p:attrName>
                                        </p:attrNameLst>
                                      </p:cBhvr>
                                      <p:to>
                                        <p:strVal val="visible"/>
                                      </p:to>
                                    </p:set>
                                    <p:animEffect transition="in" filter="fade">
                                      <p:cBhvr>
                                        <p:cTn id="12" dur="500"/>
                                        <p:tgtEl>
                                          <p:spTgt spid="2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2">
                                            <p:txEl>
                                              <p:pRg st="2" end="2"/>
                                            </p:txEl>
                                          </p:spTgt>
                                        </p:tgtEl>
                                        <p:attrNameLst>
                                          <p:attrName>style.visibility</p:attrName>
                                        </p:attrNameLst>
                                      </p:cBhvr>
                                      <p:to>
                                        <p:strVal val="visible"/>
                                      </p:to>
                                    </p:set>
                                    <p:animEffect transition="in" filter="fade">
                                      <p:cBhvr>
                                        <p:cTn id="17" dur="500"/>
                                        <p:tgtEl>
                                          <p:spTgt spid="2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ctr" rtl="0">
              <a:lnSpc>
                <a:spcPct val="160000"/>
              </a:lnSpc>
              <a:spcBef>
                <a:spcPts val="400"/>
              </a:spcBef>
              <a:spcAft>
                <a:spcPts val="0"/>
              </a:spcAft>
              <a:buNone/>
            </a:pPr>
            <a:r>
              <a:rPr lang="el" sz="3438" dirty="0">
                <a:solidFill>
                  <a:schemeClr val="accent2"/>
                </a:solidFill>
                <a:highlight>
                  <a:schemeClr val="dk1"/>
                </a:highlight>
                <a:latin typeface="Comic Sans MS"/>
                <a:ea typeface="Comic Sans MS"/>
                <a:cs typeface="Comic Sans MS"/>
                <a:sym typeface="Comic Sans MS"/>
              </a:rPr>
              <a:t>Ηλεκτρονική παρενόχληση</a:t>
            </a:r>
            <a:endParaRPr sz="3438" dirty="0">
              <a:solidFill>
                <a:schemeClr val="accent2"/>
              </a:solidFill>
              <a:highlight>
                <a:schemeClr val="dk1"/>
              </a:highlight>
              <a:latin typeface="Comic Sans MS"/>
              <a:ea typeface="Comic Sans MS"/>
              <a:cs typeface="Comic Sans MS"/>
              <a:sym typeface="Comic Sans MS"/>
            </a:endParaRPr>
          </a:p>
          <a:p>
            <a:pPr marL="0" lvl="0" indent="0" algn="l" rtl="0">
              <a:spcBef>
                <a:spcPts val="0"/>
              </a:spcBef>
              <a:spcAft>
                <a:spcPts val="0"/>
              </a:spcAft>
              <a:buNone/>
            </a:pPr>
            <a:endParaRPr dirty="0"/>
          </a:p>
        </p:txBody>
      </p:sp>
      <p:sp>
        <p:nvSpPr>
          <p:cNvPr id="218" name="Google Shape;218;p28"/>
          <p:cNvSpPr txBox="1">
            <a:spLocks noGrp="1"/>
          </p:cNvSpPr>
          <p:nvPr>
            <p:ph type="body" idx="1"/>
          </p:nvPr>
        </p:nvSpPr>
        <p:spPr>
          <a:xfrm>
            <a:off x="191200" y="1684150"/>
            <a:ext cx="4823100" cy="3100200"/>
          </a:xfrm>
          <a:prstGeom prst="rect">
            <a:avLst/>
          </a:prstGeom>
        </p:spPr>
        <p:txBody>
          <a:bodyPr spcFirstLastPara="1" wrap="square" lIns="91425" tIns="91425" rIns="91425" bIns="91425" anchor="t" anchorCtr="0">
            <a:normAutofit fontScale="92500"/>
          </a:bodyPr>
          <a:lstStyle/>
          <a:p>
            <a:pPr marL="0" lvl="0" indent="0" algn="just" rtl="0">
              <a:spcBef>
                <a:spcPts val="0"/>
              </a:spcBef>
              <a:spcAft>
                <a:spcPts val="1200"/>
              </a:spcAft>
              <a:buNone/>
            </a:pPr>
            <a:r>
              <a:rPr lang="el" sz="1950" dirty="0">
                <a:highlight>
                  <a:schemeClr val="dk1"/>
                </a:highlight>
                <a:latin typeface="Comic Sans MS"/>
                <a:ea typeface="Comic Sans MS"/>
                <a:cs typeface="Comic Sans MS"/>
                <a:sym typeface="Comic Sans MS"/>
              </a:rPr>
              <a:t>Η ηλεκτρονική παρενόχληση είναι η επίθεση εναντίον ενός ατόμου ή μιας ομάδας μέσω της χρήσης ηλεκτρονικών μέσων όπως η άμεση ανταλλαγή μηνυμάτων, τα κοινωνικά δίκτυα, το ηλεκτρονικό ταχυδρομείο και άλλες μορφές ηλεκτρονικής επικοινωνίας με σκοπό την κατάχρηση, τον εκφοβισμό ή την υπερνίκηση.</a:t>
            </a:r>
            <a:endParaRPr sz="2200" dirty="0">
              <a:highlight>
                <a:schemeClr val="dk1"/>
              </a:highlight>
              <a:latin typeface="Comic Sans MS"/>
              <a:ea typeface="Comic Sans MS"/>
              <a:cs typeface="Comic Sans MS"/>
              <a:sym typeface="Comic Sans MS"/>
            </a:endParaRPr>
          </a:p>
        </p:txBody>
      </p:sp>
      <p:pic>
        <p:nvPicPr>
          <p:cNvPr id="219" name="Google Shape;219;p28"/>
          <p:cNvPicPr preferRelativeResize="0"/>
          <p:nvPr/>
        </p:nvPicPr>
        <p:blipFill>
          <a:blip r:embed="rId3">
            <a:alphaModFix/>
          </a:blip>
          <a:stretch>
            <a:fillRect/>
          </a:stretch>
        </p:blipFill>
        <p:spPr>
          <a:xfrm>
            <a:off x="5483100" y="1684150"/>
            <a:ext cx="3309700" cy="3028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1000"/>
                                        <p:tgtEl>
                                          <p:spTgt spid="217"/>
                                        </p:tgtEl>
                                      </p:cBhvr>
                                    </p:animEffect>
                                    <p:anim calcmode="lin" valueType="num">
                                      <p:cBhvr>
                                        <p:cTn id="8" dur="1000" fill="hold"/>
                                        <p:tgtEl>
                                          <p:spTgt spid="217"/>
                                        </p:tgtEl>
                                        <p:attrNameLst>
                                          <p:attrName>ppt_x</p:attrName>
                                        </p:attrNameLst>
                                      </p:cBhvr>
                                      <p:tavLst>
                                        <p:tav tm="0">
                                          <p:val>
                                            <p:strVal val="#ppt_x"/>
                                          </p:val>
                                        </p:tav>
                                        <p:tav tm="100000">
                                          <p:val>
                                            <p:strVal val="#ppt_x"/>
                                          </p:val>
                                        </p:tav>
                                      </p:tavLst>
                                    </p:anim>
                                    <p:anim calcmode="lin" valueType="num">
                                      <p:cBhvr>
                                        <p:cTn id="9"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8">
                                            <p:txEl>
                                              <p:pRg st="0" end="0"/>
                                            </p:txEl>
                                          </p:spTgt>
                                        </p:tgtEl>
                                        <p:attrNameLst>
                                          <p:attrName>style.visibility</p:attrName>
                                        </p:attrNameLst>
                                      </p:cBhvr>
                                      <p:to>
                                        <p:strVal val="visible"/>
                                      </p:to>
                                    </p:set>
                                    <p:animEffect transition="in" filter="fade">
                                      <p:cBhvr>
                                        <p:cTn id="14" dur="1000"/>
                                        <p:tgtEl>
                                          <p:spTgt spid="218">
                                            <p:txEl>
                                              <p:pRg st="0" end="0"/>
                                            </p:txEl>
                                          </p:spTgt>
                                        </p:tgtEl>
                                      </p:cBhvr>
                                    </p:animEffect>
                                    <p:anim calcmode="lin" valueType="num">
                                      <p:cBhvr>
                                        <p:cTn id="15" dur="1000" fill="hold"/>
                                        <p:tgtEl>
                                          <p:spTgt spid="21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9"/>
                                        </p:tgtEl>
                                        <p:attrNameLst>
                                          <p:attrName>style.visibility</p:attrName>
                                        </p:attrNameLst>
                                      </p:cBhvr>
                                      <p:to>
                                        <p:strVal val="visible"/>
                                      </p:to>
                                    </p:set>
                                    <p:animEffect transition="in" filter="fade">
                                      <p:cBhvr>
                                        <p:cTn id="21"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ctr" rtl="0">
              <a:lnSpc>
                <a:spcPct val="160000"/>
              </a:lnSpc>
              <a:spcBef>
                <a:spcPts val="400"/>
              </a:spcBef>
              <a:spcAft>
                <a:spcPts val="0"/>
              </a:spcAft>
              <a:buNone/>
            </a:pPr>
            <a:r>
              <a:rPr lang="el" sz="3550" b="1" dirty="0">
                <a:solidFill>
                  <a:schemeClr val="accent2"/>
                </a:solidFill>
                <a:highlight>
                  <a:schemeClr val="dk1"/>
                </a:highlight>
                <a:latin typeface="Arial"/>
                <a:ea typeface="Arial"/>
                <a:cs typeface="Arial"/>
                <a:sym typeface="Arial"/>
              </a:rPr>
              <a:t>Αστείο / προσβλητικό περιεχόμενο</a:t>
            </a:r>
            <a:endParaRPr sz="3550" b="1" dirty="0">
              <a:solidFill>
                <a:schemeClr val="accent2"/>
              </a:solidFill>
              <a:highlight>
                <a:schemeClr val="dk1"/>
              </a:highlight>
              <a:latin typeface="Arial"/>
              <a:ea typeface="Arial"/>
              <a:cs typeface="Arial"/>
              <a:sym typeface="Arial"/>
            </a:endParaRPr>
          </a:p>
          <a:p>
            <a:pPr marL="0" lvl="0" indent="0" algn="l" rtl="0">
              <a:spcBef>
                <a:spcPts val="0"/>
              </a:spcBef>
              <a:spcAft>
                <a:spcPts val="0"/>
              </a:spcAft>
              <a:buNone/>
            </a:pPr>
            <a:endParaRPr dirty="0"/>
          </a:p>
        </p:txBody>
      </p:sp>
      <p:sp>
        <p:nvSpPr>
          <p:cNvPr id="225" name="Google Shape;225;p29"/>
          <p:cNvSpPr txBox="1">
            <a:spLocks noGrp="1"/>
          </p:cNvSpPr>
          <p:nvPr>
            <p:ph type="body" idx="1"/>
          </p:nvPr>
        </p:nvSpPr>
        <p:spPr>
          <a:xfrm>
            <a:off x="933875" y="1307850"/>
            <a:ext cx="7629000" cy="34908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el" sz="1850" dirty="0">
                <a:highlight>
                  <a:schemeClr val="dk1"/>
                </a:highlight>
                <a:latin typeface="Comic Sans MS"/>
                <a:ea typeface="Comic Sans MS"/>
                <a:cs typeface="Comic Sans MS"/>
                <a:sym typeface="Comic Sans MS"/>
              </a:rPr>
              <a:t>Διάφοροι ιστότοποι στο Διαδίκτυο περιέχουν υλικό που κάποιοι θεωρούν προσβλητικό, δυσάρεστο ή ρητό, το οποίο συχνά δεν μπορεί να είναι από τις προτιμήσεις του χρήστη. </a:t>
            </a:r>
            <a:endParaRPr sz="1850" dirty="0">
              <a:highlight>
                <a:schemeClr val="dk1"/>
              </a:highlight>
              <a:latin typeface="Comic Sans MS"/>
              <a:ea typeface="Comic Sans MS"/>
              <a:cs typeface="Comic Sans MS"/>
              <a:sym typeface="Comic Sans MS"/>
            </a:endParaRPr>
          </a:p>
          <a:p>
            <a:pPr marL="0" lvl="0" indent="0" algn="just" rtl="0">
              <a:spcBef>
                <a:spcPts val="1200"/>
              </a:spcBef>
              <a:spcAft>
                <a:spcPts val="1200"/>
              </a:spcAft>
              <a:buNone/>
            </a:pPr>
            <a:r>
              <a:rPr lang="el" sz="1850" dirty="0">
                <a:highlight>
                  <a:schemeClr val="dk1"/>
                </a:highlight>
                <a:latin typeface="Comic Sans MS"/>
                <a:ea typeface="Comic Sans MS"/>
                <a:cs typeface="Comic Sans MS"/>
                <a:sym typeface="Comic Sans MS"/>
              </a:rPr>
              <a:t>Τέτοιες ιστοσελίδες μπορεί να περιλαμβάνουν το </a:t>
            </a:r>
            <a:r>
              <a:rPr lang="el" sz="1850" dirty="0">
                <a:highlight>
                  <a:schemeClr val="dk1"/>
                </a:highlight>
                <a:uFill>
                  <a:noFill/>
                </a:uFill>
                <a:latin typeface="Comic Sans MS"/>
                <a:ea typeface="Comic Sans MS"/>
                <a:cs typeface="Comic Sans MS"/>
                <a:sym typeface="Comic Sans MS"/>
                <a:hlinkClick r:id="rId3"/>
              </a:rPr>
              <a:t>διαδίκτυο</a:t>
            </a:r>
            <a:r>
              <a:rPr lang="el" sz="1850" dirty="0">
                <a:highlight>
                  <a:schemeClr val="dk1"/>
                </a:highlight>
                <a:latin typeface="Comic Sans MS"/>
                <a:ea typeface="Comic Sans MS"/>
                <a:cs typeface="Comic Sans MS"/>
                <a:sym typeface="Comic Sans MS"/>
              </a:rPr>
              <a:t>,  ιστοσελίδες σοκ , </a:t>
            </a:r>
            <a:r>
              <a:rPr lang="el" sz="1850" dirty="0">
                <a:highlight>
                  <a:schemeClr val="dk1"/>
                </a:highlight>
                <a:uFill>
                  <a:noFill/>
                </a:uFill>
                <a:latin typeface="Comic Sans MS"/>
                <a:ea typeface="Comic Sans MS"/>
                <a:cs typeface="Comic Sans MS"/>
                <a:sym typeface="Comic Sans MS"/>
                <a:hlinkClick r:id="rId4"/>
              </a:rPr>
              <a:t>ομιλία μίσους</a:t>
            </a:r>
            <a:r>
              <a:rPr lang="el" sz="1850" dirty="0">
                <a:highlight>
                  <a:schemeClr val="dk1"/>
                </a:highlight>
                <a:latin typeface="Comic Sans MS"/>
                <a:ea typeface="Comic Sans MS"/>
                <a:cs typeface="Comic Sans MS"/>
                <a:sym typeface="Comic Sans MS"/>
              </a:rPr>
              <a:t> ή άλλο φλεγμονώδες περιεχόμενο. Ένα τέτοιο περιεχόμενο μπορεί να εκδηλωθεί με πολλούς τρόπους, όπως οι αναδυόμενες διαφημίσεις και οι ανυποψίαστοι σύνδεσμοι.</a:t>
            </a:r>
            <a:endParaRPr sz="2100" dirty="0">
              <a:highlight>
                <a:schemeClr val="dk1"/>
              </a:highlight>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25">
                                            <p:txEl>
                                              <p:pRg st="0" end="0"/>
                                            </p:txEl>
                                          </p:spTgt>
                                        </p:tgtEl>
                                        <p:attrNameLst>
                                          <p:attrName>style.visibility</p:attrName>
                                        </p:attrNameLst>
                                      </p:cBhvr>
                                      <p:to>
                                        <p:strVal val="visible"/>
                                      </p:to>
                                    </p:set>
                                    <p:animEffect transition="in" filter="fade">
                                      <p:cBhvr>
                                        <p:cTn id="11" dur="1000"/>
                                        <p:tgtEl>
                                          <p:spTgt spid="225">
                                            <p:txEl>
                                              <p:pRg st="0" end="0"/>
                                            </p:txEl>
                                          </p:spTgt>
                                        </p:tgtEl>
                                      </p:cBhvr>
                                    </p:animEffect>
                                    <p:anim calcmode="lin" valueType="num">
                                      <p:cBhvr>
                                        <p:cTn id="12" dur="1000" fill="hold"/>
                                        <p:tgtEl>
                                          <p:spTgt spid="22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25">
                                            <p:txEl>
                                              <p:pRg st="1" end="1"/>
                                            </p:txEl>
                                          </p:spTgt>
                                        </p:tgtEl>
                                        <p:attrNameLst>
                                          <p:attrName>style.visibility</p:attrName>
                                        </p:attrNameLst>
                                      </p:cBhvr>
                                      <p:to>
                                        <p:strVal val="visible"/>
                                      </p:to>
                                    </p:set>
                                    <p:animEffect transition="in" filter="fade">
                                      <p:cBhvr>
                                        <p:cTn id="18" dur="1000"/>
                                        <p:tgtEl>
                                          <p:spTgt spid="225">
                                            <p:txEl>
                                              <p:pRg st="1" end="1"/>
                                            </p:txEl>
                                          </p:spTgt>
                                        </p:tgtEl>
                                      </p:cBhvr>
                                    </p:animEffect>
                                    <p:anim calcmode="lin" valueType="num">
                                      <p:cBhvr>
                                        <p:cTn id="19" dur="1000" fill="hold"/>
                                        <p:tgtEl>
                                          <p:spTgt spid="22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2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0"/>
          <p:cNvSpPr txBox="1">
            <a:spLocks noGrp="1"/>
          </p:cNvSpPr>
          <p:nvPr>
            <p:ph type="title"/>
          </p:nvPr>
        </p:nvSpPr>
        <p:spPr>
          <a:xfrm>
            <a:off x="704000" y="1911100"/>
            <a:ext cx="8175000" cy="280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 sz="4000" b="1" dirty="0">
                <a:solidFill>
                  <a:schemeClr val="accent2"/>
                </a:solidFill>
                <a:latin typeface="Comic Sans MS"/>
                <a:ea typeface="Comic Sans MS"/>
                <a:cs typeface="Comic Sans MS"/>
                <a:sym typeface="Comic Sans MS"/>
              </a:rPr>
              <a:t>ΕΥΧΑΡΙΣΤΟΥΜΕ ΠΟΛΥ </a:t>
            </a:r>
            <a:endParaRPr sz="4000" b="1" dirty="0">
              <a:solidFill>
                <a:schemeClr val="accent2"/>
              </a:solidFill>
              <a:latin typeface="Comic Sans MS"/>
              <a:ea typeface="Comic Sans MS"/>
              <a:cs typeface="Comic Sans MS"/>
              <a:sym typeface="Comic Sans MS"/>
            </a:endParaRPr>
          </a:p>
          <a:p>
            <a:pPr marL="0" lvl="0" indent="0" algn="ctr" rtl="0">
              <a:spcBef>
                <a:spcPts val="0"/>
              </a:spcBef>
              <a:spcAft>
                <a:spcPts val="0"/>
              </a:spcAft>
              <a:buNone/>
            </a:pPr>
            <a:endParaRPr sz="4000" b="1" dirty="0">
              <a:solidFill>
                <a:schemeClr val="accent2"/>
              </a:solidFill>
              <a:latin typeface="Comic Sans MS"/>
              <a:ea typeface="Comic Sans MS"/>
              <a:cs typeface="Comic Sans MS"/>
              <a:sym typeface="Comic Sans MS"/>
            </a:endParaRPr>
          </a:p>
          <a:p>
            <a:pPr marL="0" lvl="0" indent="0" algn="ctr" rtl="0">
              <a:spcBef>
                <a:spcPts val="0"/>
              </a:spcBef>
              <a:spcAft>
                <a:spcPts val="0"/>
              </a:spcAft>
              <a:buNone/>
            </a:pPr>
            <a:r>
              <a:rPr lang="el" sz="4000" b="1" dirty="0">
                <a:solidFill>
                  <a:schemeClr val="accent2"/>
                </a:solidFill>
                <a:latin typeface="Comic Sans MS"/>
                <a:ea typeface="Comic Sans MS"/>
                <a:cs typeface="Comic Sans MS"/>
                <a:sym typeface="Comic Sans MS"/>
              </a:rPr>
              <a:t>ΓΙΑ ΤΗΝ ΠΑΡΑΚΟΛΟΥΘΗΣΗ!</a:t>
            </a:r>
            <a:endParaRPr sz="4000" b="1" dirty="0">
              <a:solidFill>
                <a:schemeClr val="accent2"/>
              </a:solidFill>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wipe(down)">
                                      <p:cBhvr>
                                        <p:cTn id="7" dur="580">
                                          <p:stCondLst>
                                            <p:cond delay="0"/>
                                          </p:stCondLst>
                                        </p:cTn>
                                        <p:tgtEl>
                                          <p:spTgt spid="230"/>
                                        </p:tgtEl>
                                      </p:cBhvr>
                                    </p:animEffect>
                                    <p:anim calcmode="lin" valueType="num">
                                      <p:cBhvr>
                                        <p:cTn id="8" dur="1822" tmFilter="0,0; 0.14,0.36; 0.43,0.73; 0.71,0.91; 1.0,1.0">
                                          <p:stCondLst>
                                            <p:cond delay="0"/>
                                          </p:stCondLst>
                                        </p:cTn>
                                        <p:tgtEl>
                                          <p:spTgt spid="23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0"/>
                                        </p:tgtEl>
                                        <p:attrNameLst>
                                          <p:attrName>ppt_y</p:attrName>
                                        </p:attrNameLst>
                                      </p:cBhvr>
                                      <p:tavLst>
                                        <p:tav tm="0" fmla="#ppt_y-sin(pi*$)/81">
                                          <p:val>
                                            <p:fltVal val="0"/>
                                          </p:val>
                                        </p:tav>
                                        <p:tav tm="100000">
                                          <p:val>
                                            <p:fltVal val="1"/>
                                          </p:val>
                                        </p:tav>
                                      </p:tavLst>
                                    </p:anim>
                                    <p:animScale>
                                      <p:cBhvr>
                                        <p:cTn id="13" dur="26">
                                          <p:stCondLst>
                                            <p:cond delay="650"/>
                                          </p:stCondLst>
                                        </p:cTn>
                                        <p:tgtEl>
                                          <p:spTgt spid="230"/>
                                        </p:tgtEl>
                                      </p:cBhvr>
                                      <p:to x="100000" y="60000"/>
                                    </p:animScale>
                                    <p:animScale>
                                      <p:cBhvr>
                                        <p:cTn id="14" dur="166" decel="50000">
                                          <p:stCondLst>
                                            <p:cond delay="676"/>
                                          </p:stCondLst>
                                        </p:cTn>
                                        <p:tgtEl>
                                          <p:spTgt spid="230"/>
                                        </p:tgtEl>
                                      </p:cBhvr>
                                      <p:to x="100000" y="100000"/>
                                    </p:animScale>
                                    <p:animScale>
                                      <p:cBhvr>
                                        <p:cTn id="15" dur="26">
                                          <p:stCondLst>
                                            <p:cond delay="1312"/>
                                          </p:stCondLst>
                                        </p:cTn>
                                        <p:tgtEl>
                                          <p:spTgt spid="230"/>
                                        </p:tgtEl>
                                      </p:cBhvr>
                                      <p:to x="100000" y="80000"/>
                                    </p:animScale>
                                    <p:animScale>
                                      <p:cBhvr>
                                        <p:cTn id="16" dur="166" decel="50000">
                                          <p:stCondLst>
                                            <p:cond delay="1338"/>
                                          </p:stCondLst>
                                        </p:cTn>
                                        <p:tgtEl>
                                          <p:spTgt spid="230"/>
                                        </p:tgtEl>
                                      </p:cBhvr>
                                      <p:to x="100000" y="100000"/>
                                    </p:animScale>
                                    <p:animScale>
                                      <p:cBhvr>
                                        <p:cTn id="17" dur="26">
                                          <p:stCondLst>
                                            <p:cond delay="1642"/>
                                          </p:stCondLst>
                                        </p:cTn>
                                        <p:tgtEl>
                                          <p:spTgt spid="230"/>
                                        </p:tgtEl>
                                      </p:cBhvr>
                                      <p:to x="100000" y="90000"/>
                                    </p:animScale>
                                    <p:animScale>
                                      <p:cBhvr>
                                        <p:cTn id="18" dur="166" decel="50000">
                                          <p:stCondLst>
                                            <p:cond delay="1668"/>
                                          </p:stCondLst>
                                        </p:cTn>
                                        <p:tgtEl>
                                          <p:spTgt spid="230"/>
                                        </p:tgtEl>
                                      </p:cBhvr>
                                      <p:to x="100000" y="100000"/>
                                    </p:animScale>
                                    <p:animScale>
                                      <p:cBhvr>
                                        <p:cTn id="19" dur="26">
                                          <p:stCondLst>
                                            <p:cond delay="1808"/>
                                          </p:stCondLst>
                                        </p:cTn>
                                        <p:tgtEl>
                                          <p:spTgt spid="230"/>
                                        </p:tgtEl>
                                      </p:cBhvr>
                                      <p:to x="100000" y="95000"/>
                                    </p:animScale>
                                    <p:animScale>
                                      <p:cBhvr>
                                        <p:cTn id="20" dur="166" decel="50000">
                                          <p:stCondLst>
                                            <p:cond delay="1834"/>
                                          </p:stCondLst>
                                        </p:cTn>
                                        <p:tgtEl>
                                          <p:spTgt spid="2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1"/>
          <p:cNvSpPr txBox="1">
            <a:spLocks noGrp="1"/>
          </p:cNvSpPr>
          <p:nvPr>
            <p:ph type="body" idx="1"/>
          </p:nvPr>
        </p:nvSpPr>
        <p:spPr>
          <a:xfrm>
            <a:off x="710166" y="1325892"/>
            <a:ext cx="8146200" cy="3620700"/>
          </a:xfrm>
          <a:prstGeom prst="rect">
            <a:avLst/>
          </a:prstGeom>
        </p:spPr>
        <p:txBody>
          <a:bodyPr spcFirstLastPara="1" wrap="square" lIns="91425" tIns="91425" rIns="91425" bIns="91425" anchor="t" anchorCtr="0">
            <a:normAutofit fontScale="85000" lnSpcReduction="20000"/>
          </a:bodyPr>
          <a:lstStyle/>
          <a:p>
            <a:pPr marL="0" lvl="0" indent="0" algn="just" rtl="0">
              <a:spcBef>
                <a:spcPts val="0"/>
              </a:spcBef>
              <a:spcAft>
                <a:spcPts val="0"/>
              </a:spcAft>
              <a:buNone/>
            </a:pPr>
            <a:r>
              <a:rPr lang="el" sz="2000" dirty="0">
                <a:highlight>
                  <a:schemeClr val="dk1"/>
                </a:highlight>
                <a:latin typeface="Comic Sans MS"/>
                <a:ea typeface="Comic Sans MS"/>
                <a:cs typeface="Comic Sans MS"/>
                <a:sym typeface="Comic Sans MS"/>
              </a:rPr>
              <a:t>Η παρούσα εργασία πραγματοποιήθηκε στο εργαστήριο Πληροφορικής από τα παιδιά της ΣΤ’ Τάξης το σχολικό έτος 2021-2022  με </a:t>
            </a:r>
            <a:r>
              <a:rPr lang="el" sz="2000" dirty="0" smtClean="0">
                <a:highlight>
                  <a:schemeClr val="dk1"/>
                </a:highlight>
                <a:latin typeface="Comic Sans MS"/>
                <a:ea typeface="Comic Sans MS"/>
                <a:cs typeface="Comic Sans MS"/>
                <a:sym typeface="Comic Sans MS"/>
              </a:rPr>
              <a:t>Θέμα</a:t>
            </a:r>
            <a:r>
              <a:rPr lang="el" sz="2000" dirty="0">
                <a:highlight>
                  <a:schemeClr val="dk1"/>
                </a:highlight>
                <a:latin typeface="Comic Sans MS"/>
                <a:ea typeface="Comic Sans MS"/>
                <a:cs typeface="Comic Sans MS"/>
                <a:sym typeface="Comic Sans MS"/>
              </a:rPr>
              <a:t> </a:t>
            </a:r>
            <a:r>
              <a:rPr lang="el" sz="2000" dirty="0" smtClean="0">
                <a:highlight>
                  <a:schemeClr val="dk1"/>
                </a:highlight>
                <a:latin typeface="Comic Sans MS"/>
                <a:ea typeface="Comic Sans MS"/>
                <a:cs typeface="Comic Sans MS"/>
                <a:sym typeface="Comic Sans MS"/>
              </a:rPr>
              <a:t>την </a:t>
            </a:r>
            <a:r>
              <a:rPr lang="el" sz="2000" dirty="0">
                <a:highlight>
                  <a:schemeClr val="dk1"/>
                </a:highlight>
                <a:latin typeface="Comic Sans MS"/>
                <a:ea typeface="Comic Sans MS"/>
                <a:cs typeface="Comic Sans MS"/>
                <a:sym typeface="Comic Sans MS"/>
              </a:rPr>
              <a:t>Ασφάλεια Διαδικτύου. </a:t>
            </a:r>
            <a:endParaRPr sz="2000" dirty="0">
              <a:highlight>
                <a:schemeClr val="dk1"/>
              </a:highlight>
              <a:latin typeface="Comic Sans MS"/>
              <a:ea typeface="Comic Sans MS"/>
              <a:cs typeface="Comic Sans MS"/>
              <a:sym typeface="Comic Sans MS"/>
            </a:endParaRPr>
          </a:p>
          <a:p>
            <a:pPr marL="0" lvl="0" indent="0" algn="just" rtl="0">
              <a:spcBef>
                <a:spcPts val="1200"/>
              </a:spcBef>
              <a:spcAft>
                <a:spcPts val="0"/>
              </a:spcAft>
              <a:buNone/>
            </a:pPr>
            <a:endParaRPr sz="2000" dirty="0">
              <a:highlight>
                <a:schemeClr val="dk1"/>
              </a:highlight>
              <a:latin typeface="Comic Sans MS"/>
              <a:ea typeface="Comic Sans MS"/>
              <a:cs typeface="Comic Sans MS"/>
              <a:sym typeface="Comic Sans MS"/>
            </a:endParaRPr>
          </a:p>
          <a:p>
            <a:pPr marL="0" lvl="0" indent="0" algn="l" rtl="0">
              <a:spcBef>
                <a:spcPts val="1200"/>
              </a:spcBef>
              <a:spcAft>
                <a:spcPts val="0"/>
              </a:spcAft>
              <a:buNone/>
            </a:pPr>
            <a:r>
              <a:rPr lang="el" sz="2000" dirty="0">
                <a:highlight>
                  <a:schemeClr val="dk1"/>
                </a:highlight>
                <a:latin typeface="Comic Sans MS"/>
                <a:ea typeface="Comic Sans MS"/>
                <a:cs typeface="Comic Sans MS"/>
                <a:sym typeface="Comic Sans MS"/>
              </a:rPr>
              <a:t>Τα παιδιά εργάστηκαν σε ομάδες  των δύο ατόμων </a:t>
            </a:r>
            <a:r>
              <a:rPr lang="el" sz="2000" dirty="0" smtClean="0">
                <a:highlight>
                  <a:schemeClr val="dk1"/>
                </a:highlight>
                <a:latin typeface="Comic Sans MS"/>
                <a:ea typeface="Comic Sans MS"/>
                <a:cs typeface="Comic Sans MS"/>
                <a:sym typeface="Comic Sans MS"/>
              </a:rPr>
              <a:t>για </a:t>
            </a:r>
            <a:r>
              <a:rPr lang="el" sz="2000" dirty="0">
                <a:highlight>
                  <a:schemeClr val="dk1"/>
                </a:highlight>
                <a:latin typeface="Comic Sans MS"/>
                <a:ea typeface="Comic Sans MS"/>
                <a:cs typeface="Comic Sans MS"/>
                <a:sym typeface="Comic Sans MS"/>
              </a:rPr>
              <a:t>την αναζήτηση πληροφοριών στο </a:t>
            </a:r>
            <a:r>
              <a:rPr lang="el" sz="2000" dirty="0" smtClean="0">
                <a:highlight>
                  <a:schemeClr val="dk1"/>
                </a:highlight>
                <a:latin typeface="Comic Sans MS"/>
                <a:ea typeface="Comic Sans MS"/>
                <a:cs typeface="Comic Sans MS"/>
                <a:sym typeface="Comic Sans MS"/>
              </a:rPr>
              <a:t>διαδίκτυο</a:t>
            </a:r>
            <a:r>
              <a:rPr lang="en-US" sz="2000" dirty="0" smtClean="0">
                <a:highlight>
                  <a:schemeClr val="dk1"/>
                </a:highlight>
                <a:latin typeface="Comic Sans MS"/>
                <a:ea typeface="Comic Sans MS"/>
                <a:cs typeface="Comic Sans MS"/>
                <a:sym typeface="Comic Sans MS"/>
              </a:rPr>
              <a:t>. </a:t>
            </a:r>
            <a:r>
              <a:rPr lang="el-GR" sz="2000" dirty="0" smtClean="0">
                <a:highlight>
                  <a:schemeClr val="dk1"/>
                </a:highlight>
                <a:latin typeface="Comic Sans MS"/>
                <a:ea typeface="Comic Sans MS"/>
                <a:cs typeface="Comic Sans MS"/>
                <a:sym typeface="Comic Sans MS"/>
              </a:rPr>
              <a:t>Στη </a:t>
            </a:r>
            <a:r>
              <a:rPr lang="el" sz="2000" dirty="0" smtClean="0">
                <a:highlight>
                  <a:schemeClr val="dk1"/>
                </a:highlight>
                <a:latin typeface="Comic Sans MS"/>
                <a:ea typeface="Comic Sans MS"/>
                <a:cs typeface="Comic Sans MS"/>
                <a:sym typeface="Comic Sans MS"/>
              </a:rPr>
              <a:t>συνέχεια για την ολοκλήρωση της εργασίας εργάστηκαν στο </a:t>
            </a:r>
          </a:p>
          <a:p>
            <a:pPr marL="0" lvl="0" indent="0" algn="l" rtl="0">
              <a:spcBef>
                <a:spcPts val="1200"/>
              </a:spcBef>
              <a:spcAft>
                <a:spcPts val="0"/>
              </a:spcAft>
              <a:buNone/>
            </a:pPr>
            <a:r>
              <a:rPr lang="el" sz="2000" dirty="0" smtClean="0">
                <a:highlight>
                  <a:schemeClr val="dk1"/>
                </a:highlight>
                <a:latin typeface="Comic Sans MS"/>
                <a:ea typeface="Comic Sans MS"/>
                <a:cs typeface="Comic Sans MS"/>
                <a:sym typeface="Comic Sans MS"/>
              </a:rPr>
              <a:t>συνεργατικό περιβάλλον </a:t>
            </a:r>
            <a:r>
              <a:rPr lang="en-US" sz="2000" dirty="0" smtClean="0">
                <a:highlight>
                  <a:schemeClr val="dk1"/>
                </a:highlight>
                <a:latin typeface="Comic Sans MS"/>
                <a:ea typeface="Comic Sans MS"/>
                <a:cs typeface="Comic Sans MS"/>
                <a:sym typeface="Comic Sans MS"/>
              </a:rPr>
              <a:t>Google Forms </a:t>
            </a:r>
            <a:r>
              <a:rPr lang="el-GR" sz="2000" dirty="0" smtClean="0">
                <a:highlight>
                  <a:schemeClr val="dk1"/>
                </a:highlight>
                <a:latin typeface="Comic Sans MS"/>
                <a:ea typeface="Comic Sans MS"/>
                <a:cs typeface="Comic Sans MS"/>
                <a:sym typeface="Comic Sans MS"/>
              </a:rPr>
              <a:t>όπου από κοινού και σε ταυτόχρονο χρόνο ολοκλήρωσαν τις σκέψεις τους επί του θέματος.</a:t>
            </a:r>
            <a:endParaRPr sz="2000" dirty="0">
              <a:highlight>
                <a:schemeClr val="dk1"/>
              </a:highlight>
              <a:latin typeface="Comic Sans MS"/>
              <a:ea typeface="Comic Sans MS"/>
              <a:cs typeface="Comic Sans MS"/>
              <a:sym typeface="Comic Sans MS"/>
            </a:endParaRPr>
          </a:p>
          <a:p>
            <a:pPr marL="0" lvl="0" indent="0" algn="ctr" rtl="0">
              <a:spcBef>
                <a:spcPts val="1200"/>
              </a:spcBef>
              <a:spcAft>
                <a:spcPts val="0"/>
              </a:spcAft>
              <a:buNone/>
            </a:pPr>
            <a:endParaRPr sz="2000" dirty="0">
              <a:highlight>
                <a:schemeClr val="dk1"/>
              </a:highlight>
              <a:latin typeface="Comic Sans MS"/>
              <a:ea typeface="Comic Sans MS"/>
              <a:cs typeface="Comic Sans MS"/>
              <a:sym typeface="Comic Sans MS"/>
            </a:endParaRPr>
          </a:p>
          <a:p>
            <a:pPr marL="0" lvl="0" indent="0" algn="ctr" rtl="0">
              <a:spcBef>
                <a:spcPts val="1200"/>
              </a:spcBef>
              <a:spcAft>
                <a:spcPts val="1200"/>
              </a:spcAft>
              <a:buNone/>
            </a:pPr>
            <a:r>
              <a:rPr lang="el" sz="2000" dirty="0">
                <a:solidFill>
                  <a:schemeClr val="accent2"/>
                </a:solidFill>
                <a:highlight>
                  <a:schemeClr val="dk1"/>
                </a:highlight>
                <a:latin typeface="Comic Sans MS"/>
                <a:ea typeface="Comic Sans MS"/>
                <a:cs typeface="Comic Sans MS"/>
                <a:sym typeface="Comic Sans MS"/>
              </a:rPr>
              <a:t>Κύρια πηγή </a:t>
            </a:r>
            <a:r>
              <a:rPr lang="el" sz="2000" dirty="0" smtClean="0">
                <a:solidFill>
                  <a:schemeClr val="accent2"/>
                </a:solidFill>
                <a:highlight>
                  <a:schemeClr val="dk1"/>
                </a:highlight>
                <a:latin typeface="Comic Sans MS"/>
                <a:ea typeface="Comic Sans MS"/>
                <a:cs typeface="Comic Sans MS"/>
                <a:sym typeface="Comic Sans MS"/>
              </a:rPr>
              <a:t>πληροφοριών: Wikipedia</a:t>
            </a:r>
            <a:r>
              <a:rPr lang="el" sz="2000" dirty="0">
                <a:solidFill>
                  <a:schemeClr val="accent2"/>
                </a:solidFill>
                <a:highlight>
                  <a:schemeClr val="dk1"/>
                </a:highlight>
                <a:latin typeface="Comic Sans MS"/>
                <a:ea typeface="Comic Sans MS"/>
                <a:cs typeface="Comic Sans MS"/>
                <a:sym typeface="Comic Sans MS"/>
              </a:rPr>
              <a:t>.</a:t>
            </a:r>
            <a:endParaRPr sz="2000" dirty="0">
              <a:solidFill>
                <a:schemeClr val="accent2"/>
              </a:solidFill>
              <a:highlight>
                <a:schemeClr val="dk1"/>
              </a:highlight>
              <a:latin typeface="Comic Sans MS"/>
              <a:ea typeface="Comic Sans MS"/>
              <a:cs typeface="Comic Sans MS"/>
              <a:sym typeface="Comic Sans M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l" sz="3500">
                <a:solidFill>
                  <a:schemeClr val="accent2"/>
                </a:solidFill>
              </a:rPr>
              <a:t>Τι είναι ασφάλεια διαδικτύου</a:t>
            </a:r>
            <a:endParaRPr sz="3500">
              <a:solidFill>
                <a:schemeClr val="accent2"/>
              </a:solidFill>
            </a:endParaRPr>
          </a:p>
        </p:txBody>
      </p:sp>
      <p:pic>
        <p:nvPicPr>
          <p:cNvPr id="141" name="Google Shape;141;p14"/>
          <p:cNvPicPr preferRelativeResize="0"/>
          <p:nvPr/>
        </p:nvPicPr>
        <p:blipFill>
          <a:blip r:embed="rId3">
            <a:alphaModFix/>
          </a:blip>
          <a:stretch>
            <a:fillRect/>
          </a:stretch>
        </p:blipFill>
        <p:spPr>
          <a:xfrm>
            <a:off x="1983975" y="1505406"/>
            <a:ext cx="5665949" cy="3530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down)">
                                      <p:cBhvr>
                                        <p:cTn id="7" dur="580">
                                          <p:stCondLst>
                                            <p:cond delay="0"/>
                                          </p:stCondLst>
                                        </p:cTn>
                                        <p:tgtEl>
                                          <p:spTgt spid="141"/>
                                        </p:tgtEl>
                                      </p:cBhvr>
                                    </p:animEffect>
                                    <p:anim calcmode="lin" valueType="num">
                                      <p:cBhvr>
                                        <p:cTn id="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13" dur="26">
                                          <p:stCondLst>
                                            <p:cond delay="650"/>
                                          </p:stCondLst>
                                        </p:cTn>
                                        <p:tgtEl>
                                          <p:spTgt spid="141"/>
                                        </p:tgtEl>
                                      </p:cBhvr>
                                      <p:to x="100000" y="60000"/>
                                    </p:animScale>
                                    <p:animScale>
                                      <p:cBhvr>
                                        <p:cTn id="14" dur="166" decel="50000">
                                          <p:stCondLst>
                                            <p:cond delay="676"/>
                                          </p:stCondLst>
                                        </p:cTn>
                                        <p:tgtEl>
                                          <p:spTgt spid="141"/>
                                        </p:tgtEl>
                                      </p:cBhvr>
                                      <p:to x="100000" y="100000"/>
                                    </p:animScale>
                                    <p:animScale>
                                      <p:cBhvr>
                                        <p:cTn id="15" dur="26">
                                          <p:stCondLst>
                                            <p:cond delay="1312"/>
                                          </p:stCondLst>
                                        </p:cTn>
                                        <p:tgtEl>
                                          <p:spTgt spid="141"/>
                                        </p:tgtEl>
                                      </p:cBhvr>
                                      <p:to x="100000" y="80000"/>
                                    </p:animScale>
                                    <p:animScale>
                                      <p:cBhvr>
                                        <p:cTn id="16" dur="166" decel="50000">
                                          <p:stCondLst>
                                            <p:cond delay="1338"/>
                                          </p:stCondLst>
                                        </p:cTn>
                                        <p:tgtEl>
                                          <p:spTgt spid="141"/>
                                        </p:tgtEl>
                                      </p:cBhvr>
                                      <p:to x="100000" y="100000"/>
                                    </p:animScale>
                                    <p:animScale>
                                      <p:cBhvr>
                                        <p:cTn id="17" dur="26">
                                          <p:stCondLst>
                                            <p:cond delay="1642"/>
                                          </p:stCondLst>
                                        </p:cTn>
                                        <p:tgtEl>
                                          <p:spTgt spid="141"/>
                                        </p:tgtEl>
                                      </p:cBhvr>
                                      <p:to x="100000" y="90000"/>
                                    </p:animScale>
                                    <p:animScale>
                                      <p:cBhvr>
                                        <p:cTn id="18" dur="166" decel="50000">
                                          <p:stCondLst>
                                            <p:cond delay="1668"/>
                                          </p:stCondLst>
                                        </p:cTn>
                                        <p:tgtEl>
                                          <p:spTgt spid="141"/>
                                        </p:tgtEl>
                                      </p:cBhvr>
                                      <p:to x="100000" y="100000"/>
                                    </p:animScale>
                                    <p:animScale>
                                      <p:cBhvr>
                                        <p:cTn id="19" dur="26">
                                          <p:stCondLst>
                                            <p:cond delay="1808"/>
                                          </p:stCondLst>
                                        </p:cTn>
                                        <p:tgtEl>
                                          <p:spTgt spid="141"/>
                                        </p:tgtEl>
                                      </p:cBhvr>
                                      <p:to x="100000" y="95000"/>
                                    </p:animScale>
                                    <p:animScale>
                                      <p:cBhvr>
                                        <p:cTn id="20" dur="166" decel="50000">
                                          <p:stCondLst>
                                            <p:cond delay="1834"/>
                                          </p:stCondLst>
                                        </p:cTn>
                                        <p:tgtEl>
                                          <p:spTgt spid="14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body" idx="1"/>
          </p:nvPr>
        </p:nvSpPr>
        <p:spPr>
          <a:xfrm>
            <a:off x="1245250" y="509450"/>
            <a:ext cx="7038900" cy="4167000"/>
          </a:xfrm>
          <a:prstGeom prst="rect">
            <a:avLst/>
          </a:prstGeom>
        </p:spPr>
        <p:txBody>
          <a:bodyPr spcFirstLastPara="1" wrap="square" lIns="91425" tIns="91425" rIns="91425" bIns="91425" anchor="t" anchorCtr="0">
            <a:normAutofit fontScale="25000" lnSpcReduction="20000"/>
          </a:bodyPr>
          <a:lstStyle/>
          <a:p>
            <a:pPr marL="0" lvl="0" indent="0" algn="just" rtl="0">
              <a:spcBef>
                <a:spcPts val="600"/>
              </a:spcBef>
              <a:spcAft>
                <a:spcPts val="0"/>
              </a:spcAft>
              <a:buNone/>
            </a:pPr>
            <a:r>
              <a:rPr lang="el" sz="6950" b="1" dirty="0">
                <a:highlight>
                  <a:schemeClr val="dk1"/>
                </a:highlight>
                <a:latin typeface="Comic Sans MS"/>
                <a:ea typeface="Comic Sans MS"/>
                <a:cs typeface="Comic Sans MS"/>
                <a:sym typeface="Comic Sans MS"/>
              </a:rPr>
              <a:t>H ασφάλεια στο Διαδίκτυο</a:t>
            </a:r>
            <a:r>
              <a:rPr lang="el" sz="6950" dirty="0">
                <a:highlight>
                  <a:schemeClr val="dk1"/>
                </a:highlight>
                <a:latin typeface="Comic Sans MS"/>
                <a:ea typeface="Comic Sans MS"/>
                <a:cs typeface="Comic Sans MS"/>
                <a:sym typeface="Comic Sans MS"/>
              </a:rPr>
              <a:t> ή η </a:t>
            </a:r>
            <a:r>
              <a:rPr lang="el" sz="6950" b="1" dirty="0">
                <a:highlight>
                  <a:schemeClr val="dk1"/>
                </a:highlight>
                <a:latin typeface="Comic Sans MS"/>
                <a:ea typeface="Comic Sans MS"/>
                <a:cs typeface="Comic Sans MS"/>
                <a:sym typeface="Comic Sans MS"/>
              </a:rPr>
              <a:t>διαδικτυακή ασφάλεια</a:t>
            </a:r>
            <a:r>
              <a:rPr lang="el" sz="6950" dirty="0">
                <a:highlight>
                  <a:schemeClr val="dk1"/>
                </a:highlight>
                <a:latin typeface="Comic Sans MS"/>
                <a:ea typeface="Comic Sans MS"/>
                <a:cs typeface="Comic Sans MS"/>
                <a:sym typeface="Comic Sans MS"/>
              </a:rPr>
              <a:t> είναι η γνώση των κινδύνων προσωπικής ασφάλειας και ασφάλειας του χρήστη σε ιδιωτικές πληροφορίες και περιουσίες που σχετίζονται με τη χρήση του </a:t>
            </a:r>
            <a:r>
              <a:rPr lang="el" sz="6950" dirty="0">
                <a:highlight>
                  <a:schemeClr val="dk1"/>
                </a:highlight>
                <a:uFill>
                  <a:noFill/>
                </a:uFill>
                <a:latin typeface="Comic Sans MS"/>
                <a:ea typeface="Comic Sans MS"/>
                <a:cs typeface="Comic Sans MS"/>
                <a:sym typeface="Comic Sans MS"/>
                <a:hlinkClick r:id="rId3"/>
              </a:rPr>
              <a:t>Διαδικτύου</a:t>
            </a:r>
            <a:r>
              <a:rPr lang="el" sz="6950" dirty="0">
                <a:highlight>
                  <a:schemeClr val="dk1"/>
                </a:highlight>
                <a:latin typeface="Comic Sans MS"/>
                <a:ea typeface="Comic Sans MS"/>
                <a:cs typeface="Comic Sans MS"/>
                <a:sym typeface="Comic Sans MS"/>
              </a:rPr>
              <a:t> και την αυτοπροστασία από το ηλεκτρονικό έγκλημα.</a:t>
            </a:r>
            <a:endParaRPr sz="6950" dirty="0">
              <a:highlight>
                <a:schemeClr val="dk1"/>
              </a:highlight>
              <a:latin typeface="Comic Sans MS"/>
              <a:ea typeface="Comic Sans MS"/>
              <a:cs typeface="Comic Sans MS"/>
              <a:sym typeface="Comic Sans MS"/>
            </a:endParaRPr>
          </a:p>
          <a:p>
            <a:pPr marL="0" lvl="0" indent="0" algn="just" rtl="0">
              <a:spcBef>
                <a:spcPts val="600"/>
              </a:spcBef>
              <a:spcAft>
                <a:spcPts val="0"/>
              </a:spcAft>
              <a:buNone/>
            </a:pPr>
            <a:endParaRPr sz="6950" dirty="0">
              <a:highlight>
                <a:schemeClr val="dk1"/>
              </a:highlight>
              <a:latin typeface="Comic Sans MS"/>
              <a:ea typeface="Comic Sans MS"/>
              <a:cs typeface="Comic Sans MS"/>
              <a:sym typeface="Comic Sans MS"/>
            </a:endParaRPr>
          </a:p>
          <a:p>
            <a:pPr marL="0" lvl="0" indent="0" algn="just" rtl="0">
              <a:spcBef>
                <a:spcPts val="600"/>
              </a:spcBef>
              <a:spcAft>
                <a:spcPts val="0"/>
              </a:spcAft>
              <a:buNone/>
            </a:pPr>
            <a:r>
              <a:rPr lang="el" sz="6950" dirty="0">
                <a:highlight>
                  <a:schemeClr val="dk1"/>
                </a:highlight>
                <a:latin typeface="Comic Sans MS"/>
                <a:ea typeface="Comic Sans MS"/>
                <a:cs typeface="Comic Sans MS"/>
                <a:sym typeface="Comic Sans MS"/>
              </a:rPr>
              <a:t>Δεδομένου ότι ο αριθμός των χρηστών του Διαδικτύου συνεχίζει να αυξάνεται παγκοσμίως,  διαδικτυακοί οργανισμοί, κυβερνήσεις και οι οργανισμοί εξέφρασαν ανησυχίες για την ασφάλεια των παιδιών που χρησιμοποιούν το Διαδίκτυο. </a:t>
            </a:r>
            <a:endParaRPr sz="6950" dirty="0">
              <a:highlight>
                <a:schemeClr val="dk1"/>
              </a:highlight>
              <a:latin typeface="Comic Sans MS"/>
              <a:ea typeface="Comic Sans MS"/>
              <a:cs typeface="Comic Sans MS"/>
              <a:sym typeface="Comic Sans MS"/>
            </a:endParaRPr>
          </a:p>
          <a:p>
            <a:pPr marL="0" lvl="0" indent="0" algn="just" rtl="0">
              <a:spcBef>
                <a:spcPts val="600"/>
              </a:spcBef>
              <a:spcAft>
                <a:spcPts val="0"/>
              </a:spcAft>
              <a:buNone/>
            </a:pPr>
            <a:endParaRPr sz="6950" dirty="0">
              <a:highlight>
                <a:schemeClr val="dk1"/>
              </a:highlight>
              <a:latin typeface="Comic Sans MS"/>
              <a:ea typeface="Comic Sans MS"/>
              <a:cs typeface="Comic Sans MS"/>
              <a:sym typeface="Comic Sans MS"/>
            </a:endParaRPr>
          </a:p>
          <a:p>
            <a:pPr marL="0" lvl="0" indent="0" algn="just" rtl="0">
              <a:spcBef>
                <a:spcPts val="600"/>
              </a:spcBef>
              <a:spcAft>
                <a:spcPts val="0"/>
              </a:spcAft>
              <a:buNone/>
            </a:pPr>
            <a:r>
              <a:rPr lang="el" sz="6950" dirty="0">
                <a:highlight>
                  <a:schemeClr val="dk1"/>
                </a:highlight>
                <a:latin typeface="Comic Sans MS"/>
                <a:ea typeface="Comic Sans MS"/>
                <a:cs typeface="Comic Sans MS"/>
                <a:sym typeface="Comic Sans MS"/>
              </a:rPr>
              <a:t>Η Ημέρα Ασφαλέστερου Διαδικτύου γιορτάζεται παγκοσμίως τον Φεβρουάριο για να ευαισθητοποιήσει την ασφάλεια στο Διαδίκτυο  Στο </a:t>
            </a:r>
            <a:r>
              <a:rPr lang="el" sz="6950" dirty="0">
                <a:highlight>
                  <a:schemeClr val="dk1"/>
                </a:highlight>
                <a:uFill>
                  <a:noFill/>
                </a:uFill>
                <a:latin typeface="Comic Sans MS"/>
                <a:ea typeface="Comic Sans MS"/>
                <a:cs typeface="Comic Sans MS"/>
                <a:sym typeface="Comic Sans MS"/>
                <a:hlinkClick r:id="rId4"/>
              </a:rPr>
              <a:t>Ηνωμένο Βασίλειο,</a:t>
            </a:r>
            <a:r>
              <a:rPr lang="el" sz="6950" dirty="0">
                <a:highlight>
                  <a:schemeClr val="dk1"/>
                </a:highlight>
                <a:latin typeface="Comic Sans MS"/>
                <a:ea typeface="Comic Sans MS"/>
                <a:cs typeface="Comic Sans MS"/>
                <a:sym typeface="Comic Sans MS"/>
              </a:rPr>
              <a:t> η καμπάνια &lt;&lt;Get Safe Online&gt;&gt; έχει λάβει χορηγίες από την κυβερνητική υπηρεσία Serious Organized Crime Agency (SOCA) και τις μεγάλες εταιρείες του Διαδικτύου όπως η </a:t>
            </a:r>
            <a:r>
              <a:rPr lang="el" sz="6950" dirty="0">
                <a:highlight>
                  <a:schemeClr val="dk1"/>
                </a:highlight>
                <a:uFill>
                  <a:noFill/>
                </a:uFill>
                <a:latin typeface="Comic Sans MS"/>
                <a:ea typeface="Comic Sans MS"/>
                <a:cs typeface="Comic Sans MS"/>
                <a:sym typeface="Comic Sans MS"/>
                <a:hlinkClick r:id="rId5"/>
              </a:rPr>
              <a:t>Microsoft</a:t>
            </a:r>
            <a:r>
              <a:rPr lang="el" sz="6950" dirty="0">
                <a:highlight>
                  <a:schemeClr val="dk1"/>
                </a:highlight>
                <a:latin typeface="Comic Sans MS"/>
                <a:ea typeface="Comic Sans MS"/>
                <a:cs typeface="Comic Sans MS"/>
                <a:sym typeface="Comic Sans MS"/>
              </a:rPr>
              <a:t> και το </a:t>
            </a:r>
            <a:r>
              <a:rPr lang="el" sz="6950" dirty="0">
                <a:highlight>
                  <a:schemeClr val="dk1"/>
                </a:highlight>
                <a:uFill>
                  <a:noFill/>
                </a:uFill>
                <a:latin typeface="Comic Sans MS"/>
                <a:ea typeface="Comic Sans MS"/>
                <a:cs typeface="Comic Sans MS"/>
                <a:sym typeface="Comic Sans MS"/>
                <a:hlinkClick r:id="rId6"/>
              </a:rPr>
              <a:t>eBay</a:t>
            </a:r>
            <a:r>
              <a:rPr lang="el" sz="6950" dirty="0">
                <a:highlight>
                  <a:schemeClr val="dk1"/>
                </a:highlight>
                <a:latin typeface="Comic Sans MS"/>
                <a:ea typeface="Comic Sans MS"/>
                <a:cs typeface="Comic Sans MS"/>
                <a:sym typeface="Comic Sans MS"/>
              </a:rPr>
              <a:t> . </a:t>
            </a:r>
            <a:endParaRPr sz="6950" dirty="0">
              <a:highlight>
                <a:schemeClr val="dk1"/>
              </a:highlight>
              <a:latin typeface="Comic Sans MS"/>
              <a:ea typeface="Comic Sans MS"/>
              <a:cs typeface="Comic Sans MS"/>
              <a:sym typeface="Comic Sans MS"/>
            </a:endParaRPr>
          </a:p>
          <a:p>
            <a:pPr marL="0" lvl="0" indent="0" algn="just" rtl="0">
              <a:spcBef>
                <a:spcPts val="600"/>
              </a:spcBef>
              <a:spcAft>
                <a:spcPts val="0"/>
              </a:spcAft>
              <a:buNone/>
            </a:pPr>
            <a:endParaRPr sz="1700" dirty="0">
              <a:solidFill>
                <a:srgbClr val="202122"/>
              </a:solidFill>
              <a:highlight>
                <a:schemeClr val="lt1"/>
              </a:highlight>
              <a:latin typeface="Comic Sans MS"/>
              <a:ea typeface="Comic Sans MS"/>
              <a:cs typeface="Comic Sans MS"/>
              <a:sym typeface="Comic Sans MS"/>
            </a:endParaRPr>
          </a:p>
          <a:p>
            <a:pPr marL="0" lvl="0" indent="0" algn="r" rtl="0">
              <a:spcBef>
                <a:spcPts val="600"/>
              </a:spcBef>
              <a:spcAft>
                <a:spcPts val="600"/>
              </a:spcAft>
              <a:buNone/>
            </a:pPr>
            <a:endParaRPr sz="6500" dirty="0">
              <a:highlight>
                <a:schemeClr val="dk1"/>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animEffect transition="in" filter="fade">
                                      <p:cBhvr>
                                        <p:cTn id="7" dur="1000"/>
                                        <p:tgtEl>
                                          <p:spTgt spid="146">
                                            <p:txEl>
                                              <p:pRg st="0" end="0"/>
                                            </p:txEl>
                                          </p:spTgt>
                                        </p:tgtEl>
                                      </p:cBhvr>
                                    </p:animEffect>
                                    <p:anim calcmode="lin" valueType="num">
                                      <p:cBhvr>
                                        <p:cTn id="8" dur="1000" fill="hold"/>
                                        <p:tgtEl>
                                          <p:spTgt spid="14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6">
                                            <p:txEl>
                                              <p:pRg st="2" end="2"/>
                                            </p:txEl>
                                          </p:spTgt>
                                        </p:tgtEl>
                                        <p:attrNameLst>
                                          <p:attrName>style.visibility</p:attrName>
                                        </p:attrNameLst>
                                      </p:cBhvr>
                                      <p:to>
                                        <p:strVal val="visible"/>
                                      </p:to>
                                    </p:set>
                                    <p:animEffect transition="in" filter="fade">
                                      <p:cBhvr>
                                        <p:cTn id="14" dur="1000"/>
                                        <p:tgtEl>
                                          <p:spTgt spid="146">
                                            <p:txEl>
                                              <p:pRg st="2" end="2"/>
                                            </p:txEl>
                                          </p:spTgt>
                                        </p:tgtEl>
                                      </p:cBhvr>
                                    </p:animEffect>
                                    <p:anim calcmode="lin" valueType="num">
                                      <p:cBhvr>
                                        <p:cTn id="15" dur="1000" fill="hold"/>
                                        <p:tgtEl>
                                          <p:spTgt spid="14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6">
                                            <p:txEl>
                                              <p:pRg st="4" end="4"/>
                                            </p:txEl>
                                          </p:spTgt>
                                        </p:tgtEl>
                                        <p:attrNameLst>
                                          <p:attrName>style.visibility</p:attrName>
                                        </p:attrNameLst>
                                      </p:cBhvr>
                                      <p:to>
                                        <p:strVal val="visible"/>
                                      </p:to>
                                    </p:set>
                                    <p:animEffect transition="in" filter="fade">
                                      <p:cBhvr>
                                        <p:cTn id="21" dur="1000"/>
                                        <p:tgtEl>
                                          <p:spTgt spid="146">
                                            <p:txEl>
                                              <p:pRg st="4" end="4"/>
                                            </p:txEl>
                                          </p:spTgt>
                                        </p:tgtEl>
                                      </p:cBhvr>
                                    </p:animEffect>
                                    <p:anim calcmode="lin" valueType="num">
                                      <p:cBhvr>
                                        <p:cTn id="22" dur="1000" fill="hold"/>
                                        <p:tgtEl>
                                          <p:spTgt spid="14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4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6"/>
          <p:cNvSpPr txBox="1">
            <a:spLocks noGrp="1"/>
          </p:cNvSpPr>
          <p:nvPr>
            <p:ph type="title"/>
          </p:nvPr>
        </p:nvSpPr>
        <p:spPr>
          <a:xfrm>
            <a:off x="1304000" y="-157450"/>
            <a:ext cx="7038900" cy="1160700"/>
          </a:xfrm>
          <a:prstGeom prst="rect">
            <a:avLst/>
          </a:prstGeom>
        </p:spPr>
        <p:txBody>
          <a:bodyPr spcFirstLastPara="1" wrap="square" lIns="91425" tIns="91425" rIns="91425" bIns="91425" anchor="t" anchorCtr="0">
            <a:normAutofit fontScale="90000"/>
          </a:bodyPr>
          <a:lstStyle/>
          <a:p>
            <a:pPr marL="0" lvl="0" indent="0" algn="l" rtl="0">
              <a:lnSpc>
                <a:spcPct val="130000"/>
              </a:lnSpc>
              <a:spcBef>
                <a:spcPts val="1700"/>
              </a:spcBef>
              <a:spcAft>
                <a:spcPts val="0"/>
              </a:spcAft>
              <a:buNone/>
            </a:pPr>
            <a:endParaRPr sz="1700">
              <a:solidFill>
                <a:srgbClr val="000000"/>
              </a:solidFill>
              <a:highlight>
                <a:srgbClr val="FFFFFF"/>
              </a:highlight>
              <a:latin typeface="Georgia"/>
              <a:ea typeface="Georgia"/>
              <a:cs typeface="Georgia"/>
              <a:sym typeface="Georgia"/>
            </a:endParaRPr>
          </a:p>
          <a:p>
            <a:pPr marL="0" lvl="0" indent="0" algn="ctr" rtl="0">
              <a:lnSpc>
                <a:spcPct val="115000"/>
              </a:lnSpc>
              <a:spcBef>
                <a:spcPts val="1200"/>
              </a:spcBef>
              <a:spcAft>
                <a:spcPts val="0"/>
              </a:spcAft>
              <a:buNone/>
            </a:pPr>
            <a:r>
              <a:rPr lang="el" sz="3466">
                <a:solidFill>
                  <a:schemeClr val="accent2"/>
                </a:solidFill>
                <a:highlight>
                  <a:schemeClr val="dk1"/>
                </a:highlight>
                <a:latin typeface="Comic Sans MS"/>
                <a:ea typeface="Comic Sans MS"/>
                <a:cs typeface="Comic Sans MS"/>
                <a:sym typeface="Comic Sans MS"/>
              </a:rPr>
              <a:t>Ασφάλεια πληροφοριών</a:t>
            </a:r>
            <a:endParaRPr sz="3466">
              <a:solidFill>
                <a:schemeClr val="accent2"/>
              </a:solidFill>
              <a:highlight>
                <a:schemeClr val="dk1"/>
              </a:highlight>
              <a:latin typeface="Comic Sans MS"/>
              <a:ea typeface="Comic Sans MS"/>
              <a:cs typeface="Comic Sans MS"/>
              <a:sym typeface="Comic Sans MS"/>
            </a:endParaRPr>
          </a:p>
          <a:p>
            <a:pPr marL="0" lvl="0" indent="0" algn="l" rtl="0">
              <a:spcBef>
                <a:spcPts val="300"/>
              </a:spcBef>
              <a:spcAft>
                <a:spcPts val="0"/>
              </a:spcAft>
              <a:buNone/>
            </a:pPr>
            <a:endParaRPr/>
          </a:p>
        </p:txBody>
      </p:sp>
      <p:sp>
        <p:nvSpPr>
          <p:cNvPr id="152" name="Google Shape;152;p16"/>
          <p:cNvSpPr txBox="1">
            <a:spLocks noGrp="1"/>
          </p:cNvSpPr>
          <p:nvPr>
            <p:ph type="body" idx="1"/>
          </p:nvPr>
        </p:nvSpPr>
        <p:spPr>
          <a:xfrm>
            <a:off x="474134" y="1466095"/>
            <a:ext cx="8319912" cy="3908450"/>
          </a:xfrm>
          <a:prstGeom prst="rect">
            <a:avLst/>
          </a:prstGeom>
        </p:spPr>
        <p:txBody>
          <a:bodyPr spcFirstLastPara="1" wrap="square" lIns="91425" tIns="91425" rIns="91425" bIns="91425" anchor="t" anchorCtr="0">
            <a:normAutofit fontScale="77500" lnSpcReduction="20000"/>
          </a:bodyPr>
          <a:lstStyle/>
          <a:p>
            <a:pPr marL="0" lvl="0" indent="0" algn="just" rtl="0">
              <a:lnSpc>
                <a:spcPct val="95000"/>
              </a:lnSpc>
              <a:spcBef>
                <a:spcPts val="0"/>
              </a:spcBef>
              <a:spcAft>
                <a:spcPts val="0"/>
              </a:spcAft>
              <a:buSzPts val="688"/>
              <a:buNone/>
            </a:pPr>
            <a:r>
              <a:rPr lang="el" sz="1950" dirty="0">
                <a:highlight>
                  <a:schemeClr val="dk1"/>
                </a:highlight>
                <a:latin typeface="Comic Sans MS"/>
                <a:ea typeface="Comic Sans MS"/>
                <a:cs typeface="Comic Sans MS"/>
                <a:sym typeface="Comic Sans MS"/>
              </a:rPr>
              <a:t>Οι ευαίσθητες πληροφορίες όπως οι προσωπικές και η ταυτότητα του </a:t>
            </a:r>
            <a:r>
              <a:rPr lang="el" sz="1950" dirty="0" smtClean="0">
                <a:highlight>
                  <a:schemeClr val="dk1"/>
                </a:highlight>
                <a:latin typeface="Comic Sans MS"/>
                <a:ea typeface="Comic Sans MS"/>
                <a:cs typeface="Comic Sans MS"/>
                <a:sym typeface="Comic Sans MS"/>
              </a:rPr>
              <a:t>χρήστη </a:t>
            </a:r>
            <a:r>
              <a:rPr lang="el" sz="1950" dirty="0">
                <a:highlight>
                  <a:schemeClr val="dk1"/>
                </a:highlight>
                <a:latin typeface="Comic Sans MS"/>
                <a:ea typeface="Comic Sans MS"/>
                <a:cs typeface="Comic Sans MS"/>
                <a:sym typeface="Comic Sans MS"/>
              </a:rPr>
              <a:t>, οι κωδικοί </a:t>
            </a:r>
            <a:endParaRPr lang="en-US" sz="1950" dirty="0" smtClean="0">
              <a:highlight>
                <a:schemeClr val="dk1"/>
              </a:highlight>
              <a:latin typeface="Comic Sans MS"/>
              <a:ea typeface="Comic Sans MS"/>
              <a:cs typeface="Comic Sans MS"/>
              <a:sym typeface="Comic Sans MS"/>
            </a:endParaRPr>
          </a:p>
          <a:p>
            <a:pPr marL="0" lvl="0" indent="0" algn="just" rtl="0">
              <a:lnSpc>
                <a:spcPct val="95000"/>
              </a:lnSpc>
              <a:spcBef>
                <a:spcPts val="0"/>
              </a:spcBef>
              <a:spcAft>
                <a:spcPts val="0"/>
              </a:spcAft>
              <a:buSzPts val="688"/>
              <a:buNone/>
            </a:pPr>
            <a:endParaRPr lang="en-US" sz="1950" dirty="0">
              <a:highlight>
                <a:schemeClr val="dk1"/>
              </a:highlight>
              <a:latin typeface="Comic Sans MS"/>
              <a:ea typeface="Comic Sans MS"/>
              <a:cs typeface="Comic Sans MS"/>
              <a:sym typeface="Comic Sans MS"/>
            </a:endParaRPr>
          </a:p>
          <a:p>
            <a:pPr marL="0" lvl="0" indent="0" algn="just" rtl="0">
              <a:lnSpc>
                <a:spcPct val="95000"/>
              </a:lnSpc>
              <a:spcBef>
                <a:spcPts val="0"/>
              </a:spcBef>
              <a:spcAft>
                <a:spcPts val="0"/>
              </a:spcAft>
              <a:buSzPts val="688"/>
              <a:buNone/>
            </a:pPr>
            <a:r>
              <a:rPr lang="el" sz="1950" dirty="0" smtClean="0">
                <a:highlight>
                  <a:schemeClr val="dk1"/>
                </a:highlight>
                <a:latin typeface="Comic Sans MS"/>
                <a:ea typeface="Comic Sans MS"/>
                <a:cs typeface="Comic Sans MS"/>
                <a:sym typeface="Comic Sans MS"/>
              </a:rPr>
              <a:t>πρόσβασης </a:t>
            </a:r>
            <a:r>
              <a:rPr lang="el" sz="1950" dirty="0">
                <a:highlight>
                  <a:schemeClr val="dk1"/>
                </a:highlight>
                <a:latin typeface="Comic Sans MS"/>
                <a:ea typeface="Comic Sans MS"/>
                <a:cs typeface="Comic Sans MS"/>
                <a:sym typeface="Comic Sans MS"/>
              </a:rPr>
              <a:t>συνδέονται συχνά με προσωπικά είδη </a:t>
            </a:r>
            <a:r>
              <a:rPr lang="el" sz="1950" dirty="0" smtClean="0">
                <a:highlight>
                  <a:schemeClr val="dk1"/>
                </a:highlight>
                <a:latin typeface="Comic Sans MS"/>
                <a:ea typeface="Comic Sans MS"/>
                <a:cs typeface="Comic Sans MS"/>
                <a:sym typeface="Comic Sans MS"/>
              </a:rPr>
              <a:t>και </a:t>
            </a:r>
            <a:r>
              <a:rPr lang="el" sz="1950" dirty="0">
                <a:highlight>
                  <a:schemeClr val="dk1"/>
                </a:highlight>
                <a:latin typeface="Comic Sans MS"/>
                <a:ea typeface="Comic Sans MS"/>
                <a:cs typeface="Comic Sans MS"/>
                <a:sym typeface="Comic Sans MS"/>
              </a:rPr>
              <a:t>με την ιδιωτική τους ζωή και ενδέχεται </a:t>
            </a:r>
            <a:endParaRPr lang="en-US" sz="1950" dirty="0" smtClean="0">
              <a:highlight>
                <a:schemeClr val="dk1"/>
              </a:highlight>
              <a:latin typeface="Comic Sans MS"/>
              <a:ea typeface="Comic Sans MS"/>
              <a:cs typeface="Comic Sans MS"/>
              <a:sym typeface="Comic Sans MS"/>
            </a:endParaRPr>
          </a:p>
          <a:p>
            <a:pPr marL="0" lvl="0" indent="0" algn="just" rtl="0">
              <a:lnSpc>
                <a:spcPct val="95000"/>
              </a:lnSpc>
              <a:spcBef>
                <a:spcPts val="0"/>
              </a:spcBef>
              <a:spcAft>
                <a:spcPts val="0"/>
              </a:spcAft>
              <a:buSzPts val="688"/>
              <a:buNone/>
            </a:pPr>
            <a:endParaRPr lang="en-US" sz="1950" dirty="0">
              <a:highlight>
                <a:schemeClr val="dk1"/>
              </a:highlight>
              <a:latin typeface="Comic Sans MS"/>
              <a:ea typeface="Comic Sans MS"/>
              <a:cs typeface="Comic Sans MS"/>
              <a:sym typeface="Comic Sans MS"/>
            </a:endParaRPr>
          </a:p>
          <a:p>
            <a:pPr marL="0" lvl="0" indent="0" algn="just" rtl="0">
              <a:lnSpc>
                <a:spcPct val="95000"/>
              </a:lnSpc>
              <a:spcBef>
                <a:spcPts val="0"/>
              </a:spcBef>
              <a:spcAft>
                <a:spcPts val="0"/>
              </a:spcAft>
              <a:buSzPts val="688"/>
              <a:buNone/>
            </a:pPr>
            <a:r>
              <a:rPr lang="el" sz="1950" dirty="0" smtClean="0">
                <a:highlight>
                  <a:schemeClr val="dk1"/>
                </a:highlight>
                <a:latin typeface="Comic Sans MS"/>
                <a:ea typeface="Comic Sans MS"/>
                <a:cs typeface="Comic Sans MS"/>
                <a:sym typeface="Comic Sans MS"/>
              </a:rPr>
              <a:t>να </a:t>
            </a:r>
            <a:r>
              <a:rPr lang="el" sz="1950" dirty="0">
                <a:highlight>
                  <a:schemeClr val="dk1"/>
                </a:highlight>
                <a:latin typeface="Comic Sans MS"/>
                <a:ea typeface="Comic Sans MS"/>
                <a:cs typeface="Comic Sans MS"/>
                <a:sym typeface="Comic Sans MS"/>
              </a:rPr>
              <a:t>παρουσιάζουν ανησυχία σχετικά με την ασφάλεια των χρηστών εάν </a:t>
            </a:r>
            <a:endParaRPr lang="en-US" sz="1950" dirty="0" smtClean="0">
              <a:highlight>
                <a:schemeClr val="dk1"/>
              </a:highlight>
              <a:latin typeface="Comic Sans MS"/>
              <a:ea typeface="Comic Sans MS"/>
              <a:cs typeface="Comic Sans MS"/>
              <a:sym typeface="Comic Sans MS"/>
            </a:endParaRPr>
          </a:p>
          <a:p>
            <a:pPr marL="0" lvl="0" indent="0" algn="just" rtl="0">
              <a:lnSpc>
                <a:spcPct val="95000"/>
              </a:lnSpc>
              <a:spcBef>
                <a:spcPts val="0"/>
              </a:spcBef>
              <a:spcAft>
                <a:spcPts val="0"/>
              </a:spcAft>
              <a:buSzPts val="688"/>
              <a:buNone/>
            </a:pPr>
            <a:endParaRPr lang="en-US" sz="1950" dirty="0">
              <a:highlight>
                <a:schemeClr val="dk1"/>
              </a:highlight>
              <a:latin typeface="Comic Sans MS"/>
              <a:ea typeface="Comic Sans MS"/>
              <a:cs typeface="Comic Sans MS"/>
              <a:sym typeface="Comic Sans MS"/>
            </a:endParaRPr>
          </a:p>
          <a:p>
            <a:pPr marL="0" lvl="0" indent="0" algn="just" rtl="0">
              <a:lnSpc>
                <a:spcPct val="95000"/>
              </a:lnSpc>
              <a:spcBef>
                <a:spcPts val="0"/>
              </a:spcBef>
              <a:spcAft>
                <a:spcPts val="0"/>
              </a:spcAft>
              <a:buSzPts val="688"/>
              <a:buNone/>
            </a:pPr>
            <a:r>
              <a:rPr lang="el" sz="1950" dirty="0" smtClean="0">
                <a:highlight>
                  <a:schemeClr val="dk1"/>
                </a:highlight>
                <a:latin typeface="Comic Sans MS"/>
                <a:ea typeface="Comic Sans MS"/>
                <a:cs typeface="Comic Sans MS"/>
                <a:sym typeface="Comic Sans MS"/>
              </a:rPr>
              <a:t>διαρρεύσουν</a:t>
            </a:r>
            <a:r>
              <a:rPr lang="el" sz="1950" dirty="0">
                <a:highlight>
                  <a:schemeClr val="dk1"/>
                </a:highlight>
                <a:latin typeface="Comic Sans MS"/>
                <a:ea typeface="Comic Sans MS"/>
                <a:cs typeface="Comic Sans MS"/>
                <a:sym typeface="Comic Sans MS"/>
              </a:rPr>
              <a:t>. </a:t>
            </a:r>
            <a:endParaRPr sz="1950" dirty="0">
              <a:highlight>
                <a:schemeClr val="dk1"/>
              </a:highlight>
              <a:latin typeface="Comic Sans MS"/>
              <a:ea typeface="Comic Sans MS"/>
              <a:cs typeface="Comic Sans MS"/>
              <a:sym typeface="Comic Sans MS"/>
            </a:endParaRPr>
          </a:p>
          <a:p>
            <a:pPr marL="0" lvl="0" indent="0" algn="just" rtl="0">
              <a:lnSpc>
                <a:spcPct val="95000"/>
              </a:lnSpc>
              <a:spcBef>
                <a:spcPts val="1200"/>
              </a:spcBef>
              <a:spcAft>
                <a:spcPts val="0"/>
              </a:spcAft>
              <a:buSzPts val="688"/>
              <a:buNone/>
            </a:pPr>
            <a:endParaRPr sz="1950" dirty="0">
              <a:highlight>
                <a:schemeClr val="dk1"/>
              </a:highlight>
              <a:latin typeface="Comic Sans MS"/>
              <a:ea typeface="Comic Sans MS"/>
              <a:cs typeface="Comic Sans MS"/>
              <a:sym typeface="Comic Sans MS"/>
            </a:endParaRPr>
          </a:p>
          <a:p>
            <a:pPr marL="0" lvl="0" indent="0" algn="just" rtl="0">
              <a:lnSpc>
                <a:spcPct val="95000"/>
              </a:lnSpc>
              <a:spcBef>
                <a:spcPts val="1200"/>
              </a:spcBef>
              <a:spcAft>
                <a:spcPts val="0"/>
              </a:spcAft>
              <a:buSzPts val="688"/>
              <a:buNone/>
            </a:pPr>
            <a:r>
              <a:rPr lang="el" sz="1950" dirty="0">
                <a:highlight>
                  <a:schemeClr val="dk1"/>
                </a:highlight>
                <a:latin typeface="Comic Sans MS"/>
                <a:ea typeface="Comic Sans MS"/>
                <a:cs typeface="Comic Sans MS"/>
                <a:sym typeface="Comic Sans MS"/>
              </a:rPr>
              <a:t>Η μη εξουσιοδοτημένη πρόσβαση και η χρήση ιδιωτικών πληροφοριών μπορεί να </a:t>
            </a:r>
            <a:endParaRPr lang="en-US" sz="1950" dirty="0" smtClean="0">
              <a:highlight>
                <a:schemeClr val="dk1"/>
              </a:highlight>
              <a:latin typeface="Comic Sans MS"/>
              <a:ea typeface="Comic Sans MS"/>
              <a:cs typeface="Comic Sans MS"/>
              <a:sym typeface="Comic Sans MS"/>
            </a:endParaRPr>
          </a:p>
          <a:p>
            <a:pPr marL="0" lvl="0" indent="0" algn="just" rtl="0">
              <a:lnSpc>
                <a:spcPct val="95000"/>
              </a:lnSpc>
              <a:spcBef>
                <a:spcPts val="1200"/>
              </a:spcBef>
              <a:spcAft>
                <a:spcPts val="0"/>
              </a:spcAft>
              <a:buSzPts val="688"/>
              <a:buNone/>
            </a:pPr>
            <a:r>
              <a:rPr lang="el" sz="1950" dirty="0" smtClean="0">
                <a:highlight>
                  <a:schemeClr val="dk1"/>
                </a:highlight>
                <a:latin typeface="Comic Sans MS"/>
                <a:ea typeface="Comic Sans MS"/>
                <a:cs typeface="Comic Sans MS"/>
                <a:sym typeface="Comic Sans MS"/>
              </a:rPr>
              <a:t>έχει </a:t>
            </a:r>
            <a:r>
              <a:rPr lang="el" sz="1950" dirty="0">
                <a:highlight>
                  <a:schemeClr val="dk1"/>
                </a:highlight>
                <a:latin typeface="Comic Sans MS"/>
                <a:ea typeface="Comic Sans MS"/>
                <a:cs typeface="Comic Sans MS"/>
                <a:sym typeface="Comic Sans MS"/>
              </a:rPr>
              <a:t>ως συνέπεια την κλοπή ταυτότητας , καθώς και την κλοπή ιδιοκτησίας. Κοινές αιτίες </a:t>
            </a:r>
            <a:endParaRPr lang="en-US" sz="1950" dirty="0" smtClean="0">
              <a:highlight>
                <a:schemeClr val="dk1"/>
              </a:highlight>
              <a:latin typeface="Comic Sans MS"/>
              <a:ea typeface="Comic Sans MS"/>
              <a:cs typeface="Comic Sans MS"/>
              <a:sym typeface="Comic Sans MS"/>
            </a:endParaRPr>
          </a:p>
          <a:p>
            <a:pPr marL="0" lvl="0" indent="0" algn="just" rtl="0">
              <a:lnSpc>
                <a:spcPct val="95000"/>
              </a:lnSpc>
              <a:spcBef>
                <a:spcPts val="1200"/>
              </a:spcBef>
              <a:spcAft>
                <a:spcPts val="0"/>
              </a:spcAft>
              <a:buSzPts val="688"/>
              <a:buNone/>
            </a:pPr>
            <a:r>
              <a:rPr lang="el" sz="1950" dirty="0" smtClean="0">
                <a:highlight>
                  <a:schemeClr val="dk1"/>
                </a:highlight>
                <a:latin typeface="Comic Sans MS"/>
                <a:ea typeface="Comic Sans MS"/>
                <a:cs typeface="Comic Sans MS"/>
                <a:sym typeface="Comic Sans MS"/>
              </a:rPr>
              <a:t>παραβιάσεων </a:t>
            </a:r>
            <a:r>
              <a:rPr lang="el" sz="1950" dirty="0">
                <a:highlight>
                  <a:schemeClr val="dk1"/>
                </a:highlight>
                <a:latin typeface="Comic Sans MS"/>
                <a:ea typeface="Comic Sans MS"/>
                <a:cs typeface="Comic Sans MS"/>
                <a:sym typeface="Comic Sans MS"/>
              </a:rPr>
              <a:t>της ασφάλειας των πληροφοριών περιλαμβάνουν:</a:t>
            </a:r>
            <a:endParaRPr sz="1950" dirty="0">
              <a:highlight>
                <a:schemeClr val="dk1"/>
              </a:highlight>
              <a:latin typeface="Comic Sans MS"/>
              <a:ea typeface="Comic Sans MS"/>
              <a:cs typeface="Comic Sans MS"/>
              <a:sym typeface="Comic Sans MS"/>
            </a:endParaRPr>
          </a:p>
          <a:p>
            <a:pPr marL="0" lvl="0" indent="0" algn="just" rtl="0">
              <a:lnSpc>
                <a:spcPct val="95000"/>
              </a:lnSpc>
              <a:spcBef>
                <a:spcPts val="1200"/>
              </a:spcBef>
              <a:spcAft>
                <a:spcPts val="0"/>
              </a:spcAft>
              <a:buSzPts val="688"/>
              <a:buNone/>
            </a:pPr>
            <a:endParaRPr sz="1650" b="1" dirty="0">
              <a:highlight>
                <a:schemeClr val="dk1"/>
              </a:highlight>
              <a:latin typeface="Georgia"/>
              <a:ea typeface="Georgia"/>
              <a:cs typeface="Georgia"/>
              <a:sym typeface="Georgia"/>
            </a:endParaRPr>
          </a:p>
          <a:p>
            <a:pPr marL="0" lvl="0" indent="0" algn="r" rtl="0">
              <a:lnSpc>
                <a:spcPct val="95000"/>
              </a:lnSpc>
              <a:spcBef>
                <a:spcPts val="1200"/>
              </a:spcBef>
              <a:spcAft>
                <a:spcPts val="1200"/>
              </a:spcAft>
              <a:buSzPts val="688"/>
              <a:buNone/>
            </a:pPr>
            <a:r>
              <a:rPr lang="el" sz="1650" b="1" dirty="0">
                <a:highlight>
                  <a:schemeClr val="dk1"/>
                </a:highlight>
                <a:latin typeface="Georgia"/>
                <a:ea typeface="Georgia"/>
                <a:cs typeface="Georgia"/>
                <a:sym typeface="Georgia"/>
              </a:rPr>
              <a:t>Πηγή: Wikipedia</a:t>
            </a:r>
            <a:endParaRPr sz="1650" b="1" dirty="0">
              <a:highlight>
                <a:schemeClr val="dk1"/>
              </a:highlight>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animEffect transition="in" filter="fade">
                                      <p:cBhvr>
                                        <p:cTn id="7" dur="1000"/>
                                        <p:tgtEl>
                                          <p:spTgt spid="152">
                                            <p:txEl>
                                              <p:pRg st="0" end="0"/>
                                            </p:txEl>
                                          </p:spTgt>
                                        </p:tgtEl>
                                      </p:cBhvr>
                                    </p:animEffect>
                                    <p:anim calcmode="lin" valueType="num">
                                      <p:cBhvr>
                                        <p:cTn id="8" dur="1000" fill="hold"/>
                                        <p:tgtEl>
                                          <p:spTgt spid="15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2">
                                            <p:txEl>
                                              <p:pRg st="2" end="2"/>
                                            </p:txEl>
                                          </p:spTgt>
                                        </p:tgtEl>
                                        <p:attrNameLst>
                                          <p:attrName>style.visibility</p:attrName>
                                        </p:attrNameLst>
                                      </p:cBhvr>
                                      <p:to>
                                        <p:strVal val="visible"/>
                                      </p:to>
                                    </p:set>
                                    <p:animEffect transition="in" filter="fade">
                                      <p:cBhvr>
                                        <p:cTn id="12" dur="1000"/>
                                        <p:tgtEl>
                                          <p:spTgt spid="152">
                                            <p:txEl>
                                              <p:pRg st="2" end="2"/>
                                            </p:txEl>
                                          </p:spTgt>
                                        </p:tgtEl>
                                      </p:cBhvr>
                                    </p:animEffect>
                                    <p:anim calcmode="lin" valueType="num">
                                      <p:cBhvr>
                                        <p:cTn id="13" dur="1000" fill="hold"/>
                                        <p:tgtEl>
                                          <p:spTgt spid="15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5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2">
                                            <p:txEl>
                                              <p:pRg st="4" end="4"/>
                                            </p:txEl>
                                          </p:spTgt>
                                        </p:tgtEl>
                                        <p:attrNameLst>
                                          <p:attrName>style.visibility</p:attrName>
                                        </p:attrNameLst>
                                      </p:cBhvr>
                                      <p:to>
                                        <p:strVal val="visible"/>
                                      </p:to>
                                    </p:set>
                                    <p:animEffect transition="in" filter="fade">
                                      <p:cBhvr>
                                        <p:cTn id="17" dur="1000"/>
                                        <p:tgtEl>
                                          <p:spTgt spid="152">
                                            <p:txEl>
                                              <p:pRg st="4" end="4"/>
                                            </p:txEl>
                                          </p:spTgt>
                                        </p:tgtEl>
                                      </p:cBhvr>
                                    </p:animEffect>
                                    <p:anim calcmode="lin" valueType="num">
                                      <p:cBhvr>
                                        <p:cTn id="18" dur="1000" fill="hold"/>
                                        <p:tgtEl>
                                          <p:spTgt spid="15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152">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2">
                                            <p:txEl>
                                              <p:pRg st="6" end="6"/>
                                            </p:txEl>
                                          </p:spTgt>
                                        </p:tgtEl>
                                        <p:attrNameLst>
                                          <p:attrName>style.visibility</p:attrName>
                                        </p:attrNameLst>
                                      </p:cBhvr>
                                      <p:to>
                                        <p:strVal val="visible"/>
                                      </p:to>
                                    </p:set>
                                    <p:animEffect transition="in" filter="fade">
                                      <p:cBhvr>
                                        <p:cTn id="22" dur="1000"/>
                                        <p:tgtEl>
                                          <p:spTgt spid="152">
                                            <p:txEl>
                                              <p:pRg st="6" end="6"/>
                                            </p:txEl>
                                          </p:spTgt>
                                        </p:tgtEl>
                                      </p:cBhvr>
                                    </p:animEffect>
                                    <p:anim calcmode="lin" valueType="num">
                                      <p:cBhvr>
                                        <p:cTn id="23" dur="1000" fill="hold"/>
                                        <p:tgtEl>
                                          <p:spTgt spid="152">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15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52">
                                            <p:txEl>
                                              <p:pRg st="8" end="8"/>
                                            </p:txEl>
                                          </p:spTgt>
                                        </p:tgtEl>
                                        <p:attrNameLst>
                                          <p:attrName>style.visibility</p:attrName>
                                        </p:attrNameLst>
                                      </p:cBhvr>
                                      <p:to>
                                        <p:strVal val="visible"/>
                                      </p:to>
                                    </p:set>
                                    <p:animEffect transition="in" filter="fade">
                                      <p:cBhvr>
                                        <p:cTn id="29" dur="1000"/>
                                        <p:tgtEl>
                                          <p:spTgt spid="152">
                                            <p:txEl>
                                              <p:pRg st="8" end="8"/>
                                            </p:txEl>
                                          </p:spTgt>
                                        </p:tgtEl>
                                      </p:cBhvr>
                                    </p:animEffect>
                                    <p:anim calcmode="lin" valueType="num">
                                      <p:cBhvr>
                                        <p:cTn id="30" dur="1000" fill="hold"/>
                                        <p:tgtEl>
                                          <p:spTgt spid="152">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152">
                                            <p:txEl>
                                              <p:pRg st="8" end="8"/>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52">
                                            <p:txEl>
                                              <p:pRg st="9" end="9"/>
                                            </p:txEl>
                                          </p:spTgt>
                                        </p:tgtEl>
                                        <p:attrNameLst>
                                          <p:attrName>style.visibility</p:attrName>
                                        </p:attrNameLst>
                                      </p:cBhvr>
                                      <p:to>
                                        <p:strVal val="visible"/>
                                      </p:to>
                                    </p:set>
                                    <p:animEffect transition="in" filter="fade">
                                      <p:cBhvr>
                                        <p:cTn id="34" dur="1000"/>
                                        <p:tgtEl>
                                          <p:spTgt spid="152">
                                            <p:txEl>
                                              <p:pRg st="9" end="9"/>
                                            </p:txEl>
                                          </p:spTgt>
                                        </p:tgtEl>
                                      </p:cBhvr>
                                    </p:animEffect>
                                    <p:anim calcmode="lin" valueType="num">
                                      <p:cBhvr>
                                        <p:cTn id="35" dur="1000" fill="hold"/>
                                        <p:tgtEl>
                                          <p:spTgt spid="152">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152">
                                            <p:txEl>
                                              <p:pRg st="9" end="9"/>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52">
                                            <p:txEl>
                                              <p:pRg st="10" end="10"/>
                                            </p:txEl>
                                          </p:spTgt>
                                        </p:tgtEl>
                                        <p:attrNameLst>
                                          <p:attrName>style.visibility</p:attrName>
                                        </p:attrNameLst>
                                      </p:cBhvr>
                                      <p:to>
                                        <p:strVal val="visible"/>
                                      </p:to>
                                    </p:set>
                                    <p:animEffect transition="in" filter="fade">
                                      <p:cBhvr>
                                        <p:cTn id="39" dur="1000"/>
                                        <p:tgtEl>
                                          <p:spTgt spid="152">
                                            <p:txEl>
                                              <p:pRg st="10" end="10"/>
                                            </p:txEl>
                                          </p:spTgt>
                                        </p:tgtEl>
                                      </p:cBhvr>
                                    </p:animEffect>
                                    <p:anim calcmode="lin" valueType="num">
                                      <p:cBhvr>
                                        <p:cTn id="40" dur="1000" fill="hold"/>
                                        <p:tgtEl>
                                          <p:spTgt spid="152">
                                            <p:txEl>
                                              <p:pRg st="10" end="10"/>
                                            </p:txEl>
                                          </p:spTgt>
                                        </p:tgtEl>
                                        <p:attrNameLst>
                                          <p:attrName>ppt_x</p:attrName>
                                        </p:attrNameLst>
                                      </p:cBhvr>
                                      <p:tavLst>
                                        <p:tav tm="0">
                                          <p:val>
                                            <p:strVal val="#ppt_x"/>
                                          </p:val>
                                        </p:tav>
                                        <p:tav tm="100000">
                                          <p:val>
                                            <p:strVal val="#ppt_x"/>
                                          </p:val>
                                        </p:tav>
                                      </p:tavLst>
                                    </p:anim>
                                    <p:anim calcmode="lin" valueType="num">
                                      <p:cBhvr>
                                        <p:cTn id="41" dur="1000" fill="hold"/>
                                        <p:tgtEl>
                                          <p:spTgt spid="15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7"/>
          <p:cNvSpPr txBox="1">
            <a:spLocks noGrp="1"/>
          </p:cNvSpPr>
          <p:nvPr>
            <p:ph type="body" idx="1"/>
          </p:nvPr>
        </p:nvSpPr>
        <p:spPr>
          <a:xfrm>
            <a:off x="1384675" y="1698175"/>
            <a:ext cx="5734500" cy="4049700"/>
          </a:xfrm>
          <a:prstGeom prst="rect">
            <a:avLst/>
          </a:prstGeom>
        </p:spPr>
        <p:txBody>
          <a:bodyPr spcFirstLastPara="1" wrap="square" lIns="91425" tIns="91425" rIns="91425" bIns="91425" anchor="t" anchorCtr="0">
            <a:normAutofit/>
          </a:bodyPr>
          <a:lstStyle/>
          <a:p>
            <a:pPr marL="457200" lvl="0" indent="0" algn="ctr" rtl="0">
              <a:lnSpc>
                <a:spcPct val="160000"/>
              </a:lnSpc>
              <a:spcBef>
                <a:spcPts val="400"/>
              </a:spcBef>
              <a:spcAft>
                <a:spcPts val="0"/>
              </a:spcAft>
              <a:buNone/>
            </a:pPr>
            <a:endParaRPr sz="1850" b="1" dirty="0">
              <a:highlight>
                <a:schemeClr val="dk1"/>
              </a:highlight>
              <a:latin typeface="Arial"/>
              <a:ea typeface="Arial"/>
              <a:cs typeface="Arial"/>
              <a:sym typeface="Arial"/>
            </a:endParaRPr>
          </a:p>
          <a:p>
            <a:pPr marL="457200" lvl="0" indent="0" algn="ctr" rtl="0">
              <a:lnSpc>
                <a:spcPct val="160000"/>
              </a:lnSpc>
              <a:spcBef>
                <a:spcPts val="400"/>
              </a:spcBef>
              <a:spcAft>
                <a:spcPts val="0"/>
              </a:spcAft>
              <a:buNone/>
            </a:pPr>
            <a:endParaRPr sz="1850" b="1" dirty="0">
              <a:highlight>
                <a:schemeClr val="dk1"/>
              </a:highlight>
              <a:latin typeface="Arial"/>
              <a:ea typeface="Arial"/>
              <a:cs typeface="Arial"/>
              <a:sym typeface="Arial"/>
            </a:endParaRPr>
          </a:p>
          <a:p>
            <a:pPr marL="457200" lvl="0" indent="-349250" algn="ctr" rtl="0">
              <a:lnSpc>
                <a:spcPct val="160000"/>
              </a:lnSpc>
              <a:spcBef>
                <a:spcPts val="400"/>
              </a:spcBef>
              <a:spcAft>
                <a:spcPts val="0"/>
              </a:spcAft>
              <a:buSzPts val="1900"/>
              <a:buFont typeface="Comic Sans MS"/>
              <a:buChar char="●"/>
            </a:pPr>
            <a:r>
              <a:rPr lang="el" sz="1900" dirty="0">
                <a:highlight>
                  <a:schemeClr val="dk1"/>
                </a:highlight>
                <a:latin typeface="Comic Sans MS"/>
                <a:ea typeface="Comic Sans MS"/>
                <a:cs typeface="Comic Sans MS"/>
                <a:sym typeface="Comic Sans MS"/>
              </a:rPr>
              <a:t>Ηλεκτρονικό '' ψάρεμα ''</a:t>
            </a:r>
            <a:endParaRPr sz="1900" dirty="0">
              <a:highlight>
                <a:schemeClr val="dk1"/>
              </a:highlight>
              <a:latin typeface="Comic Sans MS"/>
              <a:ea typeface="Comic Sans MS"/>
              <a:cs typeface="Comic Sans MS"/>
              <a:sym typeface="Comic Sans MS"/>
            </a:endParaRPr>
          </a:p>
          <a:p>
            <a:pPr marL="457200" lvl="0" indent="-349250" algn="ctr" rtl="0">
              <a:lnSpc>
                <a:spcPct val="160000"/>
              </a:lnSpc>
              <a:spcBef>
                <a:spcPts val="0"/>
              </a:spcBef>
              <a:spcAft>
                <a:spcPts val="0"/>
              </a:spcAft>
              <a:buSzPts val="1900"/>
              <a:buFont typeface="Comic Sans MS"/>
              <a:buChar char="●"/>
            </a:pPr>
            <a:r>
              <a:rPr lang="el" sz="1900" dirty="0">
                <a:highlight>
                  <a:schemeClr val="dk1"/>
                </a:highlight>
                <a:latin typeface="Comic Sans MS"/>
                <a:ea typeface="Comic Sans MS"/>
                <a:cs typeface="Comic Sans MS"/>
                <a:sym typeface="Comic Sans MS"/>
              </a:rPr>
              <a:t>Διαδικτυακές απάτες</a:t>
            </a:r>
            <a:endParaRPr sz="1900" dirty="0">
              <a:highlight>
                <a:schemeClr val="dk1"/>
              </a:highlight>
              <a:latin typeface="Comic Sans MS"/>
              <a:ea typeface="Comic Sans MS"/>
              <a:cs typeface="Comic Sans MS"/>
              <a:sym typeface="Comic Sans MS"/>
            </a:endParaRPr>
          </a:p>
          <a:p>
            <a:pPr marL="457200" lvl="0" indent="-349250" algn="ctr" rtl="0">
              <a:lnSpc>
                <a:spcPct val="160000"/>
              </a:lnSpc>
              <a:spcBef>
                <a:spcPts val="0"/>
              </a:spcBef>
              <a:spcAft>
                <a:spcPts val="0"/>
              </a:spcAft>
              <a:buSzPts val="1900"/>
              <a:buFont typeface="Comic Sans MS"/>
              <a:buChar char="●"/>
            </a:pPr>
            <a:r>
              <a:rPr lang="el" sz="1900" dirty="0">
                <a:highlight>
                  <a:schemeClr val="dk1"/>
                </a:highlight>
                <a:latin typeface="Comic Sans MS"/>
                <a:ea typeface="Comic Sans MS"/>
                <a:cs typeface="Comic Sans MS"/>
                <a:sym typeface="Comic Sans MS"/>
              </a:rPr>
              <a:t>Κακόβουλο λογισμικό</a:t>
            </a:r>
            <a:endParaRPr sz="1900" dirty="0">
              <a:highlight>
                <a:schemeClr val="dk1"/>
              </a:highlight>
              <a:latin typeface="Comic Sans MS"/>
              <a:ea typeface="Comic Sans MS"/>
              <a:cs typeface="Comic Sans MS"/>
              <a:sym typeface="Comic Sans MS"/>
            </a:endParaRPr>
          </a:p>
          <a:p>
            <a:pPr marL="0" lvl="0" indent="0" algn="ctr" rtl="0">
              <a:lnSpc>
                <a:spcPct val="160000"/>
              </a:lnSpc>
              <a:spcBef>
                <a:spcPts val="400"/>
              </a:spcBef>
              <a:spcAft>
                <a:spcPts val="0"/>
              </a:spcAft>
              <a:buNone/>
            </a:pPr>
            <a:endParaRPr sz="1850" b="1" dirty="0">
              <a:highlight>
                <a:schemeClr val="dk1"/>
              </a:highlight>
              <a:latin typeface="Arial"/>
              <a:ea typeface="Arial"/>
              <a:cs typeface="Arial"/>
              <a:sym typeface="Arial"/>
            </a:endParaRPr>
          </a:p>
          <a:p>
            <a:pPr marL="0" lvl="0" indent="0" algn="ctr" rtl="0">
              <a:lnSpc>
                <a:spcPct val="160000"/>
              </a:lnSpc>
              <a:spcBef>
                <a:spcPts val="400"/>
              </a:spcBef>
              <a:spcAft>
                <a:spcPts val="0"/>
              </a:spcAft>
              <a:buNone/>
            </a:pPr>
            <a:r>
              <a:rPr lang="el" sz="1850" dirty="0">
                <a:solidFill>
                  <a:schemeClr val="accent2"/>
                </a:solidFill>
                <a:highlight>
                  <a:schemeClr val="dk1"/>
                </a:highlight>
                <a:latin typeface="Arial"/>
                <a:ea typeface="Arial"/>
                <a:cs typeface="Arial"/>
                <a:sym typeface="Arial"/>
              </a:rPr>
              <a:t>Πηγή: Wikipedia</a:t>
            </a:r>
            <a:endParaRPr sz="1850" dirty="0">
              <a:solidFill>
                <a:schemeClr val="accent2"/>
              </a:solidFill>
              <a:highlight>
                <a:schemeClr val="dk1"/>
              </a:highlight>
              <a:latin typeface="Arial"/>
              <a:ea typeface="Arial"/>
              <a:cs typeface="Arial"/>
              <a:sym typeface="Arial"/>
            </a:endParaRPr>
          </a:p>
          <a:p>
            <a:pPr marL="0" lvl="0" indent="0" algn="ctr" rtl="0">
              <a:spcBef>
                <a:spcPts val="0"/>
              </a:spcBef>
              <a:spcAft>
                <a:spcPts val="1200"/>
              </a:spcAft>
              <a:buNone/>
            </a:pPr>
            <a:endParaRPr dirty="0"/>
          </a:p>
        </p:txBody>
      </p:sp>
      <p:pic>
        <p:nvPicPr>
          <p:cNvPr id="158" name="Google Shape;158;p17"/>
          <p:cNvPicPr preferRelativeResize="0"/>
          <p:nvPr/>
        </p:nvPicPr>
        <p:blipFill>
          <a:blip r:embed="rId3">
            <a:alphaModFix/>
          </a:blip>
          <a:stretch>
            <a:fillRect/>
          </a:stretch>
        </p:blipFill>
        <p:spPr>
          <a:xfrm>
            <a:off x="2560063" y="279650"/>
            <a:ext cx="4023874" cy="2162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7">
                                            <p:txEl>
                                              <p:pRg st="2" end="2"/>
                                            </p:txEl>
                                          </p:spTgt>
                                        </p:tgtEl>
                                        <p:attrNameLst>
                                          <p:attrName>style.visibility</p:attrName>
                                        </p:attrNameLst>
                                      </p:cBhvr>
                                      <p:to>
                                        <p:strVal val="visible"/>
                                      </p:to>
                                    </p:set>
                                    <p:animEffect transition="in" filter="barn(inVertical)">
                                      <p:cBhvr>
                                        <p:cTn id="7" dur="500"/>
                                        <p:tgtEl>
                                          <p:spTgt spid="157">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57">
                                            <p:txEl>
                                              <p:pRg st="3" end="3"/>
                                            </p:txEl>
                                          </p:spTgt>
                                        </p:tgtEl>
                                        <p:attrNameLst>
                                          <p:attrName>style.visibility</p:attrName>
                                        </p:attrNameLst>
                                      </p:cBhvr>
                                      <p:to>
                                        <p:strVal val="visible"/>
                                      </p:to>
                                    </p:set>
                                    <p:animEffect transition="in" filter="barn(inVertical)">
                                      <p:cBhvr>
                                        <p:cTn id="10" dur="500"/>
                                        <p:tgtEl>
                                          <p:spTgt spid="157">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57">
                                            <p:txEl>
                                              <p:pRg st="4" end="4"/>
                                            </p:txEl>
                                          </p:spTgt>
                                        </p:tgtEl>
                                        <p:attrNameLst>
                                          <p:attrName>style.visibility</p:attrName>
                                        </p:attrNameLst>
                                      </p:cBhvr>
                                      <p:to>
                                        <p:strVal val="visible"/>
                                      </p:to>
                                    </p:set>
                                    <p:animEffect transition="in" filter="barn(inVertical)">
                                      <p:cBhvr>
                                        <p:cTn id="13" dur="500"/>
                                        <p:tgtEl>
                                          <p:spTgt spid="157">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8"/>
                                        </p:tgtEl>
                                        <p:attrNameLst>
                                          <p:attrName>style.visibility</p:attrName>
                                        </p:attrNameLst>
                                      </p:cBhvr>
                                      <p:to>
                                        <p:strVal val="visible"/>
                                      </p:to>
                                    </p:set>
                                    <p:anim calcmode="lin" valueType="num">
                                      <p:cBhvr additive="base">
                                        <p:cTn id="18" dur="500" fill="hold"/>
                                        <p:tgtEl>
                                          <p:spTgt spid="158"/>
                                        </p:tgtEl>
                                        <p:attrNameLst>
                                          <p:attrName>ppt_x</p:attrName>
                                        </p:attrNameLst>
                                      </p:cBhvr>
                                      <p:tavLst>
                                        <p:tav tm="0">
                                          <p:val>
                                            <p:strVal val="#ppt_x"/>
                                          </p:val>
                                        </p:tav>
                                        <p:tav tm="100000">
                                          <p:val>
                                            <p:strVal val="#ppt_x"/>
                                          </p:val>
                                        </p:tav>
                                      </p:tavLst>
                                    </p:anim>
                                    <p:anim calcmode="lin" valueType="num">
                                      <p:cBhvr additive="base">
                                        <p:cTn id="19" dur="500" fill="hold"/>
                                        <p:tgtEl>
                                          <p:spTgt spid="1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l" sz="3100" dirty="0">
                <a:solidFill>
                  <a:schemeClr val="accent2"/>
                </a:solidFill>
                <a:latin typeface="Comic Sans MS"/>
                <a:ea typeface="Comic Sans MS"/>
                <a:cs typeface="Comic Sans MS"/>
                <a:sym typeface="Comic Sans MS"/>
              </a:rPr>
              <a:t>Το ηλεκτρονικό ψάρεμα</a:t>
            </a:r>
            <a:endParaRPr sz="3100" dirty="0">
              <a:solidFill>
                <a:schemeClr val="accent2"/>
              </a:solidFill>
              <a:latin typeface="Comic Sans MS"/>
              <a:ea typeface="Comic Sans MS"/>
              <a:cs typeface="Comic Sans MS"/>
              <a:sym typeface="Comic Sans MS"/>
            </a:endParaRPr>
          </a:p>
        </p:txBody>
      </p:sp>
      <p:sp>
        <p:nvSpPr>
          <p:cNvPr id="164" name="Google Shape;164;p18"/>
          <p:cNvSpPr txBox="1">
            <a:spLocks noGrp="1"/>
          </p:cNvSpPr>
          <p:nvPr>
            <p:ph type="body" idx="1"/>
          </p:nvPr>
        </p:nvSpPr>
        <p:spPr>
          <a:xfrm>
            <a:off x="985200" y="1018900"/>
            <a:ext cx="7663500" cy="4009500"/>
          </a:xfrm>
          <a:prstGeom prst="rect">
            <a:avLst/>
          </a:prstGeom>
        </p:spPr>
        <p:txBody>
          <a:bodyPr spcFirstLastPara="1" wrap="square" lIns="91425" tIns="91425" rIns="91425" bIns="91425" anchor="t" anchorCtr="0">
            <a:normAutofit fontScale="47500" lnSpcReduction="20000"/>
          </a:bodyPr>
          <a:lstStyle/>
          <a:p>
            <a:pPr marL="0" indent="0" algn="just">
              <a:buNone/>
            </a:pPr>
            <a:r>
              <a:rPr lang="el" sz="3454" dirty="0">
                <a:highlight>
                  <a:schemeClr val="dk1"/>
                </a:highlight>
                <a:uFill>
                  <a:noFill/>
                </a:uFill>
                <a:latin typeface="Comic Sans MS"/>
                <a:ea typeface="Comic Sans MS"/>
                <a:cs typeface="Comic Sans MS"/>
                <a:sym typeface="Comic Sans MS"/>
                <a:hlinkClick r:id="rId3"/>
              </a:rPr>
              <a:t>Το ηλεκτρονικό "ψάρεμα"</a:t>
            </a:r>
            <a:r>
              <a:rPr lang="el" sz="3454" dirty="0">
                <a:highlight>
                  <a:schemeClr val="dk1"/>
                </a:highlight>
                <a:latin typeface="Comic Sans MS"/>
                <a:ea typeface="Comic Sans MS"/>
                <a:cs typeface="Comic Sans MS"/>
                <a:sym typeface="Comic Sans MS"/>
              </a:rPr>
              <a:t> είναι ένας τύπος απάτης στον οποίο οι απατεώνες εμφανίζονται με ψεύτικα στοιχεία για την απόκτηση ιδιωτικών πληροφοριών, όπως κωδικών πρόσβασης, πληροφοριών πιστωτικών καρτών κ.λπ. μέσω του διαδικτύου. </a:t>
            </a:r>
            <a:endParaRPr lang="en-US" sz="3454" dirty="0" smtClean="0">
              <a:highlight>
                <a:schemeClr val="dk1"/>
              </a:highlight>
              <a:latin typeface="Comic Sans MS"/>
              <a:ea typeface="Comic Sans MS"/>
              <a:cs typeface="Comic Sans MS"/>
              <a:sym typeface="Comic Sans MS"/>
            </a:endParaRPr>
          </a:p>
          <a:p>
            <a:pPr marL="0" indent="0" algn="just">
              <a:buNone/>
            </a:pPr>
            <a:endParaRPr lang="en-US" sz="3454" b="1" dirty="0">
              <a:solidFill>
                <a:schemeClr val="accent2"/>
              </a:solidFill>
              <a:highlight>
                <a:schemeClr val="dk1"/>
              </a:highlight>
              <a:latin typeface="Comic Sans MS"/>
              <a:ea typeface="Comic Sans MS"/>
              <a:cs typeface="Comic Sans MS"/>
              <a:sym typeface="Comic Sans MS"/>
            </a:endParaRPr>
          </a:p>
          <a:p>
            <a:pPr marL="0" indent="0" algn="ctr">
              <a:buNone/>
            </a:pPr>
            <a:r>
              <a:rPr lang="el-GR" sz="3600" b="1" dirty="0" smtClean="0">
                <a:solidFill>
                  <a:schemeClr val="accent2"/>
                </a:solidFill>
                <a:highlight>
                  <a:schemeClr val="dk1"/>
                </a:highlight>
                <a:latin typeface="Comic Sans MS"/>
                <a:ea typeface="Comic Sans MS"/>
                <a:cs typeface="Comic Sans MS"/>
                <a:sym typeface="Comic Sans MS"/>
              </a:rPr>
              <a:t>Πηγή</a:t>
            </a:r>
            <a:r>
              <a:rPr lang="el-GR" sz="3600" b="1" dirty="0">
                <a:solidFill>
                  <a:schemeClr val="accent2"/>
                </a:solidFill>
                <a:highlight>
                  <a:schemeClr val="dk1"/>
                </a:highlight>
                <a:latin typeface="Comic Sans MS"/>
                <a:ea typeface="Comic Sans MS"/>
                <a:cs typeface="Comic Sans MS"/>
                <a:sym typeface="Comic Sans MS"/>
              </a:rPr>
              <a:t>: </a:t>
            </a:r>
            <a:r>
              <a:rPr lang="en-US" sz="3600" b="1" dirty="0">
                <a:solidFill>
                  <a:schemeClr val="accent2"/>
                </a:solidFill>
                <a:highlight>
                  <a:schemeClr val="dk1"/>
                </a:highlight>
                <a:latin typeface="Comic Sans MS"/>
                <a:ea typeface="Comic Sans MS"/>
                <a:cs typeface="Comic Sans MS"/>
                <a:sym typeface="Comic Sans MS"/>
              </a:rPr>
              <a:t>Wikipedia</a:t>
            </a:r>
          </a:p>
          <a:p>
            <a:pPr marL="0" lvl="0" indent="0" algn="just" rtl="0">
              <a:spcBef>
                <a:spcPts val="0"/>
              </a:spcBef>
              <a:spcAft>
                <a:spcPts val="0"/>
              </a:spcAft>
              <a:buNone/>
            </a:pPr>
            <a:endParaRPr sz="3454" dirty="0">
              <a:highlight>
                <a:schemeClr val="dk1"/>
              </a:highlight>
              <a:latin typeface="Comic Sans MS"/>
              <a:ea typeface="Comic Sans MS"/>
              <a:cs typeface="Comic Sans MS"/>
              <a:sym typeface="Comic Sans MS"/>
            </a:endParaRPr>
          </a:p>
          <a:p>
            <a:pPr marL="0" lvl="0" indent="0" algn="just" rtl="0">
              <a:spcBef>
                <a:spcPts val="1200"/>
              </a:spcBef>
              <a:spcAft>
                <a:spcPts val="0"/>
              </a:spcAft>
              <a:buNone/>
            </a:pPr>
            <a:r>
              <a:rPr lang="el" sz="3454" dirty="0">
                <a:highlight>
                  <a:schemeClr val="dk1"/>
                </a:highlight>
                <a:latin typeface="Comic Sans MS"/>
                <a:ea typeface="Comic Sans MS"/>
                <a:cs typeface="Comic Sans MS"/>
                <a:sym typeface="Comic Sans MS"/>
              </a:rPr>
              <a:t>Το ηλεκτρονικό "ψάρεμα" (phishing) συμβαίνει συχνά μέσω μηνυμάτων ηλεκτρονικού ταχυδρομείου και άμεσων μηνυμάτων και μπορεί να περιέχει συνδέσμους σε ιστότοπους που κατευθύνουν τον χρήστη να εισαγάγει τις προσωπικές του πληροφορίες. Αυτές οι ψεύτικες ιστοσελίδες είναι συχνά σχεδιασμένες ώστε να φαίνονται όμοιοι με τους νόμιμους ομολόγους τους, για να αποφεύγεται η υποψία από τον χρήστη.</a:t>
            </a:r>
            <a:endParaRPr sz="3454" dirty="0">
              <a:highlight>
                <a:schemeClr val="dk1"/>
              </a:highlight>
              <a:latin typeface="Comic Sans MS"/>
              <a:ea typeface="Comic Sans MS"/>
              <a:cs typeface="Comic Sans MS"/>
              <a:sym typeface="Comic Sans MS"/>
            </a:endParaRPr>
          </a:p>
          <a:p>
            <a:pPr marL="0" lvl="0" indent="0" algn="r" rtl="0">
              <a:spcBef>
                <a:spcPts val="1200"/>
              </a:spcBef>
              <a:spcAft>
                <a:spcPts val="0"/>
              </a:spcAft>
              <a:buNone/>
            </a:pPr>
            <a:endParaRPr sz="1650" b="1" dirty="0">
              <a:highlight>
                <a:schemeClr val="dk1"/>
              </a:highlight>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animEffect transition="in" filter="wheel(1)">
                                      <p:cBhvr>
                                        <p:cTn id="7" dur="2000"/>
                                        <p:tgtEl>
                                          <p:spTgt spid="1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64">
                                            <p:txEl>
                                              <p:pRg st="4" end="4"/>
                                            </p:txEl>
                                          </p:spTgt>
                                        </p:tgtEl>
                                        <p:attrNameLst>
                                          <p:attrName>style.visibility</p:attrName>
                                        </p:attrNameLst>
                                      </p:cBhvr>
                                      <p:to>
                                        <p:strVal val="visible"/>
                                      </p:to>
                                    </p:set>
                                    <p:animEffect transition="in" filter="wheel(1)">
                                      <p:cBhvr>
                                        <p:cTn id="12" dur="2000"/>
                                        <p:tgtEl>
                                          <p:spTgt spid="16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19"/>
          <p:cNvPicPr preferRelativeResize="0"/>
          <p:nvPr/>
        </p:nvPicPr>
        <p:blipFill>
          <a:blip r:embed="rId3">
            <a:alphaModFix/>
          </a:blip>
          <a:stretch>
            <a:fillRect/>
          </a:stretch>
        </p:blipFill>
        <p:spPr>
          <a:xfrm>
            <a:off x="1752825" y="890775"/>
            <a:ext cx="6163575" cy="3778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circle(in)">
                                      <p:cBhvr>
                                        <p:cTn id="7" dur="20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ctr" rtl="0">
              <a:lnSpc>
                <a:spcPct val="160000"/>
              </a:lnSpc>
              <a:spcBef>
                <a:spcPts val="400"/>
              </a:spcBef>
              <a:spcAft>
                <a:spcPts val="0"/>
              </a:spcAft>
              <a:buNone/>
            </a:pPr>
            <a:r>
              <a:rPr lang="el" sz="3327" dirty="0">
                <a:solidFill>
                  <a:schemeClr val="accent2"/>
                </a:solidFill>
                <a:highlight>
                  <a:schemeClr val="dk1"/>
                </a:highlight>
                <a:latin typeface="Comic Sans MS"/>
                <a:ea typeface="Comic Sans MS"/>
                <a:cs typeface="Comic Sans MS"/>
                <a:sym typeface="Comic Sans MS"/>
              </a:rPr>
              <a:t>Διαδικτυακές απάτες</a:t>
            </a:r>
            <a:endParaRPr sz="3327" dirty="0">
              <a:solidFill>
                <a:schemeClr val="accent2"/>
              </a:solidFill>
              <a:highlight>
                <a:schemeClr val="dk1"/>
              </a:highlight>
              <a:latin typeface="Comic Sans MS"/>
              <a:ea typeface="Comic Sans MS"/>
              <a:cs typeface="Comic Sans MS"/>
              <a:sym typeface="Comic Sans MS"/>
            </a:endParaRPr>
          </a:p>
          <a:p>
            <a:pPr marL="0" lvl="0" indent="0" algn="l" rtl="0">
              <a:spcBef>
                <a:spcPts val="0"/>
              </a:spcBef>
              <a:spcAft>
                <a:spcPts val="0"/>
              </a:spcAft>
              <a:buNone/>
            </a:pPr>
            <a:endParaRPr dirty="0"/>
          </a:p>
        </p:txBody>
      </p:sp>
      <p:pic>
        <p:nvPicPr>
          <p:cNvPr id="175" name="Google Shape;175;p20"/>
          <p:cNvPicPr preferRelativeResize="0"/>
          <p:nvPr/>
        </p:nvPicPr>
        <p:blipFill>
          <a:blip r:embed="rId3">
            <a:alphaModFix/>
          </a:blip>
          <a:stretch>
            <a:fillRect/>
          </a:stretch>
        </p:blipFill>
        <p:spPr>
          <a:xfrm>
            <a:off x="2816000" y="1285875"/>
            <a:ext cx="3832575" cy="3354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75"/>
                                        </p:tgtEl>
                                        <p:attrNameLst>
                                          <p:attrName>style.visibility</p:attrName>
                                        </p:attrNameLst>
                                      </p:cBhvr>
                                      <p:to>
                                        <p:strVal val="visible"/>
                                      </p:to>
                                    </p:set>
                                    <p:anim calcmode="lin" valueType="num">
                                      <p:cBhvr additive="base">
                                        <p:cTn id="11" dur="500" fill="hold"/>
                                        <p:tgtEl>
                                          <p:spTgt spid="175"/>
                                        </p:tgtEl>
                                        <p:attrNameLst>
                                          <p:attrName>ppt_x</p:attrName>
                                        </p:attrNameLst>
                                      </p:cBhvr>
                                      <p:tavLst>
                                        <p:tav tm="0">
                                          <p:val>
                                            <p:strVal val="#ppt_x"/>
                                          </p:val>
                                        </p:tav>
                                        <p:tav tm="100000">
                                          <p:val>
                                            <p:strVal val="#ppt_x"/>
                                          </p:val>
                                        </p:tav>
                                      </p:tavLst>
                                    </p:anim>
                                    <p:anim calcmode="lin" valueType="num">
                                      <p:cBhvr additive="base">
                                        <p:cTn id="12" dur="500" fill="hold"/>
                                        <p:tgtEl>
                                          <p:spTgt spid="1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1"/>
          <p:cNvSpPr txBox="1">
            <a:spLocks noGrp="1"/>
          </p:cNvSpPr>
          <p:nvPr>
            <p:ph type="body" idx="1"/>
          </p:nvPr>
        </p:nvSpPr>
        <p:spPr>
          <a:xfrm>
            <a:off x="1297500" y="1364900"/>
            <a:ext cx="7038900" cy="3433800"/>
          </a:xfrm>
          <a:prstGeom prst="rect">
            <a:avLst/>
          </a:prstGeom>
        </p:spPr>
        <p:txBody>
          <a:bodyPr spcFirstLastPara="1" wrap="square" lIns="91425" tIns="91425" rIns="91425" bIns="91425" anchor="t" anchorCtr="0">
            <a:normAutofit fontScale="92500" lnSpcReduction="20000"/>
          </a:bodyPr>
          <a:lstStyle/>
          <a:p>
            <a:pPr marL="457200" lvl="0" indent="-343138" algn="just" rtl="0">
              <a:spcBef>
                <a:spcPts val="0"/>
              </a:spcBef>
              <a:spcAft>
                <a:spcPts val="0"/>
              </a:spcAft>
              <a:buSzPct val="100000"/>
              <a:buFont typeface="Comic Sans MS"/>
              <a:buChar char="❖"/>
            </a:pPr>
            <a:r>
              <a:rPr lang="el" sz="1950" dirty="0">
                <a:highlight>
                  <a:schemeClr val="dk1"/>
                </a:highlight>
                <a:latin typeface="Comic Sans MS"/>
                <a:ea typeface="Comic Sans MS"/>
                <a:cs typeface="Comic Sans MS"/>
                <a:sym typeface="Comic Sans MS"/>
              </a:rPr>
              <a:t>Πρόκειται για προγράμματα που εξαπατούν τον χρήστη με διάφορους τρόπους, προσπαθώντας να εκμεταλλευτούν πληροφορίες του χρήστη. </a:t>
            </a:r>
            <a:endParaRPr sz="1950" dirty="0">
              <a:highlight>
                <a:schemeClr val="dk1"/>
              </a:highlight>
              <a:latin typeface="Comic Sans MS"/>
              <a:ea typeface="Comic Sans MS"/>
              <a:cs typeface="Comic Sans MS"/>
              <a:sym typeface="Comic Sans MS"/>
            </a:endParaRPr>
          </a:p>
          <a:p>
            <a:pPr marL="457200" lvl="0" indent="0" algn="just" rtl="0">
              <a:spcBef>
                <a:spcPts val="1200"/>
              </a:spcBef>
              <a:spcAft>
                <a:spcPts val="0"/>
              </a:spcAft>
              <a:buNone/>
            </a:pPr>
            <a:endParaRPr sz="1950" dirty="0">
              <a:highlight>
                <a:schemeClr val="dk1"/>
              </a:highlight>
              <a:latin typeface="Comic Sans MS"/>
              <a:ea typeface="Comic Sans MS"/>
              <a:cs typeface="Comic Sans MS"/>
              <a:sym typeface="Comic Sans MS"/>
            </a:endParaRPr>
          </a:p>
          <a:p>
            <a:pPr marL="457200" lvl="0" indent="0" algn="ctr" rtl="0">
              <a:spcBef>
                <a:spcPts val="1200"/>
              </a:spcBef>
              <a:spcAft>
                <a:spcPts val="0"/>
              </a:spcAft>
              <a:buNone/>
            </a:pPr>
            <a:r>
              <a:rPr lang="el" sz="2166" b="1" dirty="0">
                <a:solidFill>
                  <a:srgbClr val="FFFF00"/>
                </a:solidFill>
                <a:highlight>
                  <a:schemeClr val="dk1"/>
                </a:highlight>
                <a:latin typeface="Comic Sans MS"/>
                <a:ea typeface="Comic Sans MS"/>
                <a:cs typeface="Comic Sans MS"/>
                <a:sym typeface="Comic Sans MS"/>
              </a:rPr>
              <a:t>Πηγή: Wikipedia</a:t>
            </a:r>
            <a:endParaRPr sz="2166" b="1" dirty="0">
              <a:solidFill>
                <a:srgbClr val="FFFF00"/>
              </a:solidFill>
              <a:highlight>
                <a:schemeClr val="dk1"/>
              </a:highlight>
              <a:latin typeface="Comic Sans MS"/>
              <a:ea typeface="Comic Sans MS"/>
              <a:cs typeface="Comic Sans MS"/>
              <a:sym typeface="Comic Sans MS"/>
            </a:endParaRPr>
          </a:p>
          <a:p>
            <a:pPr marL="457200" lvl="0" indent="0" algn="just" rtl="0">
              <a:spcBef>
                <a:spcPts val="1200"/>
              </a:spcBef>
              <a:spcAft>
                <a:spcPts val="0"/>
              </a:spcAft>
              <a:buNone/>
            </a:pPr>
            <a:endParaRPr sz="1950" dirty="0">
              <a:highlight>
                <a:schemeClr val="dk1"/>
              </a:highlight>
              <a:latin typeface="Comic Sans MS"/>
              <a:ea typeface="Comic Sans MS"/>
              <a:cs typeface="Comic Sans MS"/>
              <a:sym typeface="Comic Sans MS"/>
            </a:endParaRPr>
          </a:p>
          <a:p>
            <a:pPr marL="457200" lvl="0" indent="-343138" algn="just" rtl="0">
              <a:spcBef>
                <a:spcPts val="1200"/>
              </a:spcBef>
              <a:spcAft>
                <a:spcPts val="0"/>
              </a:spcAft>
              <a:buSzPct val="100000"/>
              <a:buFont typeface="Comic Sans MS"/>
              <a:buChar char="❖"/>
            </a:pPr>
            <a:r>
              <a:rPr lang="el" sz="1950" dirty="0">
                <a:highlight>
                  <a:schemeClr val="dk1"/>
                </a:highlight>
                <a:latin typeface="Comic Sans MS"/>
                <a:ea typeface="Comic Sans MS"/>
                <a:cs typeface="Comic Sans MS"/>
                <a:sym typeface="Comic Sans MS"/>
              </a:rPr>
              <a:t>Οι απάτες στο Διαδίκτυο προσπαθούν να εξαπατήσουν το θύμα με πράγματα της προσωπικής ιδιοκτησίας παρά με προσωπικές πληροφορίες μέσω ψευδών υποσχέσεων, τεχνάσματα εμπιστοσύνης και πολλά άλλα.</a:t>
            </a:r>
            <a:endParaRPr sz="1950" dirty="0">
              <a:highlight>
                <a:schemeClr val="dk1"/>
              </a:highlight>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885</Words>
  <Application>Microsoft Office PowerPoint</Application>
  <PresentationFormat>Προβολή στην οθόνη (16:9)</PresentationFormat>
  <Paragraphs>79</Paragraphs>
  <Slides>19</Slides>
  <Notes>19</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19</vt:i4>
      </vt:variant>
    </vt:vector>
  </HeadingPairs>
  <TitlesOfParts>
    <vt:vector size="25" baseType="lpstr">
      <vt:lpstr>Arial</vt:lpstr>
      <vt:lpstr>Comic Sans MS</vt:lpstr>
      <vt:lpstr>Lato</vt:lpstr>
      <vt:lpstr>Montserrat</vt:lpstr>
      <vt:lpstr>Georgia</vt:lpstr>
      <vt:lpstr>Focus</vt:lpstr>
      <vt:lpstr>Ασφάλεια Διαδικτύου</vt:lpstr>
      <vt:lpstr>Τι είναι ασφάλεια διαδικτύου</vt:lpstr>
      <vt:lpstr>Παρουσίαση του PowerPoint</vt:lpstr>
      <vt:lpstr> Ασφάλεια πληροφοριών </vt:lpstr>
      <vt:lpstr>Παρουσίαση του PowerPoint</vt:lpstr>
      <vt:lpstr>Το ηλεκτρονικό ψάρεμα</vt:lpstr>
      <vt:lpstr>Παρουσίαση του PowerPoint</vt:lpstr>
      <vt:lpstr>Διαδικτυακές απάτες </vt:lpstr>
      <vt:lpstr>Παρουσίαση του PowerPoint</vt:lpstr>
      <vt:lpstr>Κακόβουλο λογισμικό </vt:lpstr>
      <vt:lpstr>Παρουσίαση του PowerPoint</vt:lpstr>
      <vt:lpstr>Προσωπική ασφάλεια </vt:lpstr>
      <vt:lpstr>Παρουσίαση του PowerPoint</vt:lpstr>
      <vt:lpstr>Παρουσίαση του PowerPoint</vt:lpstr>
      <vt:lpstr>Παρουσίαση του PowerPoint</vt:lpstr>
      <vt:lpstr>Ηλεκτρονική παρενόχληση </vt:lpstr>
      <vt:lpstr>Αστείο / προσβλητικό περιεχόμενο </vt:lpstr>
      <vt:lpstr>ΕΥΧΑΡΙΣΤΟΥΜΕ ΠΟΛΥ   ΓΙΑ ΤΗΝ ΠΑΡΑΚΟΛΟΥΘΗΣΗ!</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Ασφάλεια Διαδικτύου</dc:title>
  <dc:creator>user</dc:creator>
  <cp:lastModifiedBy>HP Compaq</cp:lastModifiedBy>
  <cp:revision>8</cp:revision>
  <dcterms:modified xsi:type="dcterms:W3CDTF">2022-06-03T07:33:29Z</dcterms:modified>
</cp:coreProperties>
</file>