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28" r:id="rId2"/>
  </p:sldMasterIdLst>
  <p:notesMasterIdLst>
    <p:notesMasterId r:id="rId19"/>
  </p:notes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73" r:id="rId10"/>
    <p:sldId id="267" r:id="rId11"/>
    <p:sldId id="274" r:id="rId12"/>
    <p:sldId id="268" r:id="rId13"/>
    <p:sldId id="272" r:id="rId14"/>
    <p:sldId id="270" r:id="rId15"/>
    <p:sldId id="269" r:id="rId16"/>
    <p:sldId id="271" r:id="rId17"/>
    <p:sldId id="266" r:id="rId18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ostolos Paraskevas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75E18"/>
    <a:srgbClr val="48AD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4" autoAdjust="0"/>
    <p:restoredTop sz="97440" autoAdjust="0"/>
  </p:normalViewPr>
  <p:slideViewPr>
    <p:cSldViewPr>
      <p:cViewPr>
        <p:scale>
          <a:sx n="77" d="100"/>
          <a:sy n="77" d="100"/>
        </p:scale>
        <p:origin x="-110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04DCA4C-64AB-4A80-B03D-2B66144EDAAC}" type="datetimeFigureOut">
              <a:rPr lang="el-GR"/>
              <a:pPr/>
              <a:t>18/6/2019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52D46D4-2046-49A6-9C94-95745C1FFF1E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0829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7632848" cy="1470025"/>
          </a:xfrm>
        </p:spPr>
        <p:txBody>
          <a:bodyPr/>
          <a:lstStyle>
            <a:lvl1pPr>
              <a:defRPr>
                <a:solidFill>
                  <a:srgbClr val="E75E18"/>
                </a:solidFill>
              </a:defRPr>
            </a:lvl1pPr>
          </a:lstStyle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979712" y="38610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B35E-9DB5-4FD7-9F65-69AE5BD4B9BE}" type="datetimeFigureOut">
              <a:rPr lang="el-GR" smtClean="0"/>
              <a:pPr/>
              <a:t>18/6/2019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0DD-5999-44C7-B8D2-C91CCE8370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B35E-9DB5-4FD7-9F65-69AE5BD4B9BE}" type="datetimeFigureOut">
              <a:rPr lang="el-GR" smtClean="0"/>
              <a:pPr/>
              <a:t>18/6/2019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0DD-5999-44C7-B8D2-C91CCE8370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1268760"/>
            <a:ext cx="2057400" cy="4857403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6019800" cy="4857403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B35E-9DB5-4FD7-9F65-69AE5BD4B9BE}" type="datetimeFigureOut">
              <a:rPr lang="el-GR" smtClean="0"/>
              <a:pPr/>
              <a:t>18/6/2019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0DD-5999-44C7-B8D2-C91CCE8370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31640" y="1340768"/>
            <a:ext cx="7725544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B35E-9DB5-4FD7-9F65-69AE5BD4B9BE}" type="datetimeFigureOut">
              <a:rPr lang="el-GR" smtClean="0"/>
              <a:pPr/>
              <a:t>18/6/2019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0DD-5999-44C7-B8D2-C91CCE8370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B35E-9DB5-4FD7-9F65-69AE5BD4B9BE}" type="datetimeFigureOut">
              <a:rPr lang="el-GR" smtClean="0"/>
              <a:pPr/>
              <a:t>18/6/2019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0DD-5999-44C7-B8D2-C91CCE8370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B35E-9DB5-4FD7-9F65-69AE5BD4B9BE}" type="datetimeFigureOut">
              <a:rPr lang="el-GR" smtClean="0"/>
              <a:pPr/>
              <a:t>18/6/2019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0DD-5999-44C7-B8D2-C91CCE8370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B35E-9DB5-4FD7-9F65-69AE5BD4B9BE}" type="datetimeFigureOut">
              <a:rPr lang="el-GR" smtClean="0"/>
              <a:pPr/>
              <a:t>18/6/2019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0DD-5999-44C7-B8D2-C91CCE8370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B35E-9DB5-4FD7-9F65-69AE5BD4B9BE}" type="datetimeFigureOut">
              <a:rPr lang="el-GR" smtClean="0"/>
              <a:pPr/>
              <a:t>18/6/2019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0DD-5999-44C7-B8D2-C91CCE8370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B35E-9DB5-4FD7-9F65-69AE5BD4B9BE}" type="datetimeFigureOut">
              <a:rPr lang="el-GR" smtClean="0"/>
              <a:pPr/>
              <a:t>18/6/2019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0DD-5999-44C7-B8D2-C91CCE8370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B35E-9DB5-4FD7-9F65-69AE5BD4B9BE}" type="datetimeFigureOut">
              <a:rPr lang="el-GR" smtClean="0"/>
              <a:pPr/>
              <a:t>18/6/2019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0DD-5999-44C7-B8D2-C91CCE8370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75E18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B35E-9DB5-4FD7-9F65-69AE5BD4B9BE}" type="datetimeFigureOut">
              <a:rPr lang="el-GR" smtClean="0"/>
              <a:pPr/>
              <a:t>18/6/2019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0DD-5999-44C7-B8D2-C91CCE8370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B35E-9DB5-4FD7-9F65-69AE5BD4B9BE}" type="datetimeFigureOut">
              <a:rPr lang="el-GR" smtClean="0"/>
              <a:pPr/>
              <a:t>18/6/2019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0DD-5999-44C7-B8D2-C91CCE8370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B35E-9DB5-4FD7-9F65-69AE5BD4B9BE}" type="datetimeFigureOut">
              <a:rPr lang="el-GR" smtClean="0"/>
              <a:pPr/>
              <a:t>18/6/2019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83470DD-5999-44C7-B8D2-C91CCE8370C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B35E-9DB5-4FD7-9F65-69AE5BD4B9BE}" type="datetimeFigureOut">
              <a:rPr lang="el-GR" smtClean="0"/>
              <a:pPr/>
              <a:t>18/6/2019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0DD-5999-44C7-B8D2-C91CCE8370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B35E-9DB5-4FD7-9F65-69AE5BD4B9BE}" type="datetimeFigureOut">
              <a:rPr lang="el-GR" smtClean="0"/>
              <a:pPr/>
              <a:t>18/6/2019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0DD-5999-44C7-B8D2-C91CCE8370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75E1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B35E-9DB5-4FD7-9F65-69AE5BD4B9BE}" type="datetimeFigureOut">
              <a:rPr lang="el-GR" smtClean="0"/>
              <a:pPr/>
              <a:t>18/6/2019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0DD-5999-44C7-B8D2-C91CCE8370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75E18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043608" y="2420888"/>
            <a:ext cx="3452192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34608" y="2420888"/>
            <a:ext cx="3452192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B35E-9DB5-4FD7-9F65-69AE5BD4B9BE}" type="datetimeFigureOut">
              <a:rPr lang="el-GR" smtClean="0"/>
              <a:pPr/>
              <a:t>18/6/2019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0DD-5999-44C7-B8D2-C91CCE8370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7653536" cy="1008112"/>
          </a:xfrm>
        </p:spPr>
        <p:txBody>
          <a:bodyPr/>
          <a:lstStyle>
            <a:lvl1pPr>
              <a:defRPr>
                <a:solidFill>
                  <a:srgbClr val="E75E18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43607" y="2276872"/>
            <a:ext cx="3452763" cy="6480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1043608" y="2996952"/>
            <a:ext cx="3453780" cy="3129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231664" y="2276872"/>
            <a:ext cx="3454119" cy="6480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231663" y="2996952"/>
            <a:ext cx="3455137" cy="3129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B35E-9DB5-4FD7-9F65-69AE5BD4B9BE}" type="datetimeFigureOut">
              <a:rPr lang="el-GR" smtClean="0"/>
              <a:pPr/>
              <a:t>18/6/2019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0DD-5999-44C7-B8D2-C91CCE8370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B35E-9DB5-4FD7-9F65-69AE5BD4B9BE}" type="datetimeFigureOut">
              <a:rPr lang="el-GR" smtClean="0"/>
              <a:pPr/>
              <a:t>18/6/2019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0DD-5999-44C7-B8D2-C91CCE8370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B35E-9DB5-4FD7-9F65-69AE5BD4B9BE}" type="datetimeFigureOut">
              <a:rPr lang="el-GR" smtClean="0"/>
              <a:pPr/>
              <a:t>18/6/2019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0DD-5999-44C7-B8D2-C91CCE8370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41277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2852936"/>
            <a:ext cx="3008313" cy="32732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B35E-9DB5-4FD7-9F65-69AE5BD4B9BE}" type="datetimeFigureOut">
              <a:rPr lang="el-GR" smtClean="0"/>
              <a:pPr/>
              <a:t>18/6/2019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0DD-5999-44C7-B8D2-C91CCE8370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1268759"/>
            <a:ext cx="5486400" cy="3458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B35E-9DB5-4FD7-9F65-69AE5BD4B9BE}" type="datetimeFigureOut">
              <a:rPr lang="el-GR" smtClean="0"/>
              <a:pPr/>
              <a:t>18/6/2019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0DD-5999-44C7-B8D2-C91CCE8370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76535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43608" y="2420888"/>
            <a:ext cx="7643192" cy="37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2B35E-9DB5-4FD7-9F65-69AE5BD4B9BE}" type="datetimeFigureOut">
              <a:rPr lang="el-GR" smtClean="0"/>
              <a:pPr/>
              <a:t>18/6/2019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470DD-5999-44C7-B8D2-C91CCE8370C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22B35E-9DB5-4FD7-9F65-69AE5BD4B9BE}" type="datetimeFigureOut">
              <a:rPr lang="el-GR" smtClean="0"/>
              <a:pPr/>
              <a:t>18/6/2019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3470DD-5999-44C7-B8D2-C91CCE8370CF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h_etyCy0xLME-_jNDy5uaTOluOsRBfod?usp=sharing" TargetMode="External"/><Relationship Id="rId2" Type="http://schemas.openxmlformats.org/officeDocument/2006/relationships/hyperlink" Target="http://1gym-aigiou.ach.sch.gr/autosch/joomla15/index.php/activities/82-2012-03-08-15-19-09/927-18-19-playmobil-ethismos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2123728" y="1916832"/>
            <a:ext cx="5832648" cy="46166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l-GR" sz="2400" b="1" dirty="0">
                <a:latin typeface="+mn-lt"/>
                <a:cs typeface="tahoma" pitchFamily="34" charset="0"/>
                <a:sym typeface="Arial" pitchFamily="34" charset="0"/>
              </a:rPr>
              <a:t>http://isecurenet.sch.gr/portal/</a:t>
            </a:r>
            <a:endParaRPr lang="el-GR" altLang="el-GR" sz="2400" b="1" dirty="0">
              <a:latin typeface="+mn-lt"/>
              <a:cs typeface="tahoma" pitchFamily="34" charset="0"/>
              <a:sym typeface="Arial" pitchFamily="34" charset="0"/>
            </a:endParaRPr>
          </a:p>
        </p:txBody>
      </p:sp>
      <p:pic>
        <p:nvPicPr>
          <p:cNvPr id="6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"/>
            <a:ext cx="9144001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4BD1601E-9D53-40F0-A408-600717C655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16832"/>
          </a:xfrm>
          <a:prstGeom prst="rect">
            <a:avLst/>
          </a:prstGeom>
        </p:spPr>
      </p:pic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323528" y="2378497"/>
            <a:ext cx="8640960" cy="42908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800" b="1" dirty="0" smtClean="0">
                <a:solidFill>
                  <a:srgbClr val="FF9900"/>
                </a:solidFill>
                <a:effectLst/>
              </a:rPr>
              <a:t>ΕΝΟΤΗΤΑ </a:t>
            </a:r>
            <a:r>
              <a:rPr lang="el-GR" sz="2800" b="1" dirty="0" smtClean="0">
                <a:solidFill>
                  <a:srgbClr val="FF9900"/>
                </a:solidFill>
                <a:effectLst/>
              </a:rPr>
              <a:t>ΠΑΙΔΑΓΩΓΙΚΗΣ ΕΥΘΥΝΗΣ ΣΧ. ΜΟΝΑΔΩΝ Δ/ΘΜΙΑΣ ΕΚΠ/ΣΗΣ</a:t>
            </a:r>
            <a:br>
              <a:rPr lang="el-GR" sz="2800" b="1" dirty="0" smtClean="0">
                <a:solidFill>
                  <a:srgbClr val="FF9900"/>
                </a:solidFill>
                <a:effectLst/>
              </a:rPr>
            </a:br>
            <a:r>
              <a:rPr lang="el-GR" sz="2800" dirty="0" smtClean="0">
                <a:solidFill>
                  <a:srgbClr val="FF9900"/>
                </a:solidFill>
                <a:effectLst/>
              </a:rPr>
              <a:t>ΓΥΜΝΑΣΙΟ: 1</a:t>
            </a:r>
            <a:r>
              <a:rPr lang="el-GR" sz="2800" baseline="30000" dirty="0" smtClean="0">
                <a:solidFill>
                  <a:srgbClr val="FF9900"/>
                </a:solidFill>
                <a:effectLst/>
              </a:rPr>
              <a:t>ο</a:t>
            </a:r>
            <a:r>
              <a:rPr lang="el-GR" sz="2800" dirty="0" smtClean="0">
                <a:solidFill>
                  <a:srgbClr val="FF9900"/>
                </a:solidFill>
                <a:effectLst/>
              </a:rPr>
              <a:t> Γυμνάσιο Αιγίου</a:t>
            </a:r>
            <a:br>
              <a:rPr lang="el-GR" sz="2800" dirty="0" smtClean="0">
                <a:solidFill>
                  <a:srgbClr val="FF9900"/>
                </a:solidFill>
                <a:effectLst/>
              </a:rPr>
            </a:br>
            <a:r>
              <a:rPr lang="el-GR" sz="2800" dirty="0" smtClean="0">
                <a:solidFill>
                  <a:srgbClr val="FF9900"/>
                </a:solidFill>
                <a:effectLst/>
              </a:rPr>
              <a:t>ΤΑΞΕΙΣ: Α, Β, Γ</a:t>
            </a:r>
            <a:br>
              <a:rPr lang="el-GR" sz="2800" dirty="0" smtClean="0">
                <a:solidFill>
                  <a:srgbClr val="FF9900"/>
                </a:solidFill>
                <a:effectLst/>
              </a:rPr>
            </a:br>
            <a:r>
              <a:rPr lang="el-GR" sz="2800" dirty="0" smtClean="0">
                <a:solidFill>
                  <a:srgbClr val="FF9900"/>
                </a:solidFill>
                <a:effectLst/>
              </a:rPr>
              <a:t>ΥΠ. ΕΚΠΑΙΔΕΥΤΙΚΟΣ: Ασπασία </a:t>
            </a:r>
            <a:r>
              <a:rPr lang="el-GR" sz="2800" dirty="0" err="1" smtClean="0">
                <a:solidFill>
                  <a:srgbClr val="FF9900"/>
                </a:solidFill>
                <a:effectLst/>
              </a:rPr>
              <a:t>Διλάλου</a:t>
            </a:r>
            <a:r>
              <a:rPr lang="el-GR" sz="2800" dirty="0" smtClean="0">
                <a:solidFill>
                  <a:srgbClr val="FF9900"/>
                </a:solidFill>
                <a:effectLst/>
              </a:rPr>
              <a:t/>
            </a:r>
            <a:br>
              <a:rPr lang="el-GR" sz="2800" dirty="0" smtClean="0">
                <a:solidFill>
                  <a:srgbClr val="FF9900"/>
                </a:solidFill>
                <a:effectLst/>
              </a:rPr>
            </a:br>
            <a:r>
              <a:rPr lang="el-GR" sz="2800" dirty="0" smtClean="0">
                <a:solidFill>
                  <a:srgbClr val="FF9900"/>
                </a:solidFill>
                <a:effectLst/>
              </a:rPr>
              <a:t>2018-2019</a:t>
            </a:r>
            <a:endParaRPr lang="el-GR" sz="2800" dirty="0">
              <a:solidFill>
                <a:srgbClr val="FF99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2384"/>
          </a:xfrm>
        </p:spPr>
        <p:txBody>
          <a:bodyPr>
            <a:noAutofit/>
          </a:bodyPr>
          <a:lstStyle/>
          <a:p>
            <a:r>
              <a:rPr lang="el-GR" sz="3600" b="1" dirty="0" err="1" smtClean="0"/>
              <a:t>΄Εργα</a:t>
            </a:r>
            <a:r>
              <a:rPr lang="el-GR" sz="3600" b="1" dirty="0" smtClean="0"/>
              <a:t> μαθητών</a:t>
            </a:r>
            <a:endParaRPr lang="en-US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>
            <a:normAutofit fontScale="92500"/>
          </a:bodyPr>
          <a:lstStyle/>
          <a:p>
            <a:pPr algn="just"/>
            <a:r>
              <a:rPr lang="el-GR" b="1" dirty="0" smtClean="0"/>
              <a:t>Η </a:t>
            </a:r>
            <a:r>
              <a:rPr lang="el-GR" b="1" dirty="0"/>
              <a:t>παγίδα</a:t>
            </a:r>
            <a:r>
              <a:rPr lang="el-GR" dirty="0"/>
              <a:t>  (ταινία με κινούμενες φιγούρες) - </a:t>
            </a:r>
            <a:r>
              <a:rPr lang="el-GR" dirty="0" err="1"/>
              <a:t>Αγγελακόπουλος</a:t>
            </a:r>
            <a:r>
              <a:rPr lang="el-GR" dirty="0"/>
              <a:t> Παναγιώτης, Γιαννακόπουλος Άγγελος, </a:t>
            </a:r>
            <a:r>
              <a:rPr lang="el-GR" dirty="0" err="1"/>
              <a:t>Γιαννάδη</a:t>
            </a:r>
            <a:r>
              <a:rPr lang="el-GR" dirty="0"/>
              <a:t> Ελπίδα, </a:t>
            </a:r>
            <a:r>
              <a:rPr lang="el-GR" dirty="0" err="1"/>
              <a:t>Γιαννοπούλου</a:t>
            </a:r>
            <a:r>
              <a:rPr lang="el-GR" dirty="0"/>
              <a:t> Αργυρώ, </a:t>
            </a:r>
            <a:r>
              <a:rPr lang="el-GR" dirty="0" err="1"/>
              <a:t>Γκιόκας</a:t>
            </a:r>
            <a:r>
              <a:rPr lang="el-GR" dirty="0"/>
              <a:t> Νίκος, Παπαβασιλείου Νίκος</a:t>
            </a:r>
          </a:p>
          <a:p>
            <a:pPr algn="just"/>
            <a:r>
              <a:rPr lang="el-GR" b="1" dirty="0" smtClean="0"/>
              <a:t>Εθισμός </a:t>
            </a:r>
            <a:r>
              <a:rPr lang="el-GR" b="1" dirty="0"/>
              <a:t>στον υπολογιστή και το διαδίκτυο </a:t>
            </a:r>
            <a:r>
              <a:rPr lang="el-GR" dirty="0"/>
              <a:t>(ταινία) - </a:t>
            </a:r>
            <a:r>
              <a:rPr lang="el-GR" dirty="0" err="1"/>
              <a:t>Γραικιώτη</a:t>
            </a:r>
            <a:r>
              <a:rPr lang="el-GR" dirty="0"/>
              <a:t> Ελένη</a:t>
            </a:r>
          </a:p>
          <a:p>
            <a:pPr algn="just"/>
            <a:r>
              <a:rPr lang="el-GR" b="1" dirty="0" smtClean="0"/>
              <a:t>Μια </a:t>
            </a:r>
            <a:r>
              <a:rPr lang="el-GR" b="1" dirty="0"/>
              <a:t>ιστορία για τον εθισμό στο διαδίκτυο</a:t>
            </a:r>
            <a:r>
              <a:rPr lang="el-GR" dirty="0"/>
              <a:t> (ταινία) - Παπαγεωργίου </a:t>
            </a:r>
            <a:r>
              <a:rPr lang="el-GR" dirty="0" err="1"/>
              <a:t>Θεωφάνης</a:t>
            </a:r>
            <a:endParaRPr lang="el-GR" dirty="0"/>
          </a:p>
          <a:p>
            <a:pPr algn="just"/>
            <a:r>
              <a:rPr lang="el-GR" b="1" dirty="0" smtClean="0"/>
              <a:t>Μια </a:t>
            </a:r>
            <a:r>
              <a:rPr lang="el-GR" b="1" dirty="0"/>
              <a:t>ιστορία για το Σπύρο</a:t>
            </a:r>
            <a:r>
              <a:rPr lang="el-GR" dirty="0"/>
              <a:t> (ταινία) - </a:t>
            </a:r>
            <a:r>
              <a:rPr lang="el-GR" dirty="0" err="1"/>
              <a:t>Μουρίκης</a:t>
            </a:r>
            <a:r>
              <a:rPr lang="el-GR" dirty="0"/>
              <a:t> Γιώργος</a:t>
            </a:r>
          </a:p>
          <a:p>
            <a:pPr algn="just"/>
            <a:r>
              <a:rPr lang="el-GR" b="1" dirty="0" smtClean="0"/>
              <a:t>Εθισμός </a:t>
            </a:r>
            <a:r>
              <a:rPr lang="el-GR" b="1" dirty="0"/>
              <a:t>στον υπολογιστή</a:t>
            </a:r>
            <a:r>
              <a:rPr lang="el-GR" dirty="0"/>
              <a:t> (ταινία) - Αντωνοπούλου Μαρία</a:t>
            </a:r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425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/>
          <a:lstStyle/>
          <a:p>
            <a:pPr marL="0" indent="0">
              <a:buNone/>
            </a:pPr>
            <a:r>
              <a:rPr lang="el-GR" u="sng" dirty="0">
                <a:hlinkClick r:id="rId2"/>
              </a:rPr>
              <a:t>Άρθρο στην ιστοσελίδα του σχολείου μας</a:t>
            </a:r>
            <a:endParaRPr lang="en-US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Φάκελος </a:t>
            </a:r>
            <a:r>
              <a:rPr lang="el-GR" dirty="0"/>
              <a:t>με έργα μαθητών</a:t>
            </a:r>
            <a:endParaRPr lang="en-US" dirty="0"/>
          </a:p>
          <a:p>
            <a:r>
              <a:rPr lang="el-GR" u="sng" dirty="0">
                <a:hlinkClick r:id="rId3"/>
              </a:rPr>
              <a:t>https://drive.google.com/drive/folders/1h_etyCy0xLME-_jNDy5uaTOluOsRBfod?usp=sharing</a:t>
            </a:r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2384"/>
          </a:xfrm>
        </p:spPr>
        <p:txBody>
          <a:bodyPr>
            <a:noAutofit/>
          </a:bodyPr>
          <a:lstStyle/>
          <a:p>
            <a:r>
              <a:rPr lang="el-GR" sz="3600" b="1" dirty="0" smtClean="0"/>
              <a:t>Σύνδεσμοι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9237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2384"/>
          </a:xfrm>
        </p:spPr>
        <p:txBody>
          <a:bodyPr>
            <a:noAutofit/>
          </a:bodyPr>
          <a:lstStyle/>
          <a:p>
            <a:r>
              <a:rPr lang="el-GR" sz="3600" b="1" dirty="0" smtClean="0"/>
              <a:t>Μήπως είμαστε εμείς;</a:t>
            </a:r>
            <a:endParaRPr lang="en-US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/>
              <a:t>Ο ήρωας μας </a:t>
            </a:r>
            <a:r>
              <a:rPr lang="el-GR" dirty="0" smtClean="0"/>
              <a:t>στα </a:t>
            </a:r>
            <a:r>
              <a:rPr lang="el-GR" dirty="0"/>
              <a:t>μάτια των παιδιών λεγόταν Θάνος, Χρήστος, </a:t>
            </a:r>
            <a:r>
              <a:rPr lang="el-GR" dirty="0" smtClean="0"/>
              <a:t>Σπύρος ... </a:t>
            </a:r>
          </a:p>
          <a:p>
            <a:pPr marL="0" indent="0" algn="just">
              <a:buNone/>
            </a:pPr>
            <a:r>
              <a:rPr lang="el-GR" dirty="0" smtClean="0"/>
              <a:t>Το </a:t>
            </a:r>
            <a:r>
              <a:rPr lang="el-GR" dirty="0"/>
              <a:t>σίγουρο είναι </a:t>
            </a:r>
            <a:r>
              <a:rPr lang="el-GR" dirty="0" smtClean="0"/>
              <a:t>πως </a:t>
            </a:r>
            <a:r>
              <a:rPr lang="el-GR" dirty="0"/>
              <a:t>νιώσαμε ότι ήταν ένας από μας και η στάση και η συμπεριφορά του αντιστοιχούσε και στη δική μας στάση και συμπεριφορά.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97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2384"/>
          </a:xfrm>
        </p:spPr>
        <p:txBody>
          <a:bodyPr>
            <a:noAutofit/>
          </a:bodyPr>
          <a:lstStyle/>
          <a:p>
            <a:r>
              <a:rPr lang="el-GR" sz="3600" b="1" dirty="0" smtClean="0"/>
              <a:t>Συμπεράσματα</a:t>
            </a:r>
            <a:endParaRPr lang="en-US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l-GR" dirty="0" smtClean="0"/>
              <a:t>Ακούμε αν θέλουμε να ακούσουμε</a:t>
            </a:r>
          </a:p>
          <a:p>
            <a:pPr marL="0" indent="0" algn="just">
              <a:buNone/>
            </a:pPr>
            <a:r>
              <a:rPr lang="el-GR" dirty="0" smtClean="0"/>
              <a:t>Προβληματιζόμαστε αν θέλουμε να προβληματιστούμε</a:t>
            </a:r>
          </a:p>
          <a:p>
            <a:pPr marL="0" indent="0" algn="just">
              <a:buNone/>
            </a:pPr>
            <a:r>
              <a:rPr lang="el-GR" dirty="0"/>
              <a:t>Μαθαίνουμε αν θέλουμε να μάθουμε</a:t>
            </a:r>
          </a:p>
          <a:p>
            <a:pPr marL="0" indent="0" algn="just">
              <a:buNone/>
            </a:pPr>
            <a:endParaRPr lang="el-GR" dirty="0"/>
          </a:p>
          <a:p>
            <a:pPr marL="0" indent="0" algn="just">
              <a:buNone/>
            </a:pPr>
            <a:r>
              <a:rPr lang="el-GR" dirty="0" smtClean="0"/>
              <a:t>Το μικρό ανθρωπάκι </a:t>
            </a:r>
            <a:r>
              <a:rPr lang="el-GR" dirty="0" smtClean="0"/>
              <a:t>μάς </a:t>
            </a:r>
            <a:r>
              <a:rPr lang="el-GR" dirty="0" smtClean="0"/>
              <a:t>έκανε συντροφιά όλη τη χρονιά και μας έδωσε πάρα </a:t>
            </a:r>
            <a:r>
              <a:rPr lang="el-GR" dirty="0" smtClean="0"/>
              <a:t>πολλές </a:t>
            </a:r>
            <a:r>
              <a:rPr lang="el-GR" dirty="0" smtClean="0"/>
              <a:t>ευκαιρίες να συζητήσουμε, να παίξουμε παιχνίδια ρόλων, να εκφραστούμε και να αναζητήσουμε λύσεις και ιδέες. </a:t>
            </a:r>
          </a:p>
          <a:p>
            <a:pPr marL="0" indent="0" algn="just">
              <a:buNone/>
            </a:pPr>
            <a:endParaRPr lang="el-GR" dirty="0" smtClean="0"/>
          </a:p>
          <a:p>
            <a:pPr marL="0" indent="0" algn="just">
              <a:buNone/>
            </a:pPr>
            <a:r>
              <a:rPr lang="el-GR" dirty="0" smtClean="0"/>
              <a:t>Όλοι θέλαμε, με αφορμή το μικρό </a:t>
            </a:r>
            <a:r>
              <a:rPr lang="el-GR" dirty="0" smtClean="0"/>
              <a:t>ανθρωπάκι, </a:t>
            </a:r>
            <a:r>
              <a:rPr lang="el-GR" dirty="0" smtClean="0"/>
              <a:t>να ακούσουμε, να προβληματιστούμε και να μάθουμε. </a:t>
            </a:r>
          </a:p>
          <a:p>
            <a:pPr marL="0" indent="0" algn="just">
              <a:buNone/>
            </a:pPr>
            <a:r>
              <a:rPr lang="el-GR" dirty="0" smtClean="0"/>
              <a:t>Οπότε … ακούσαμε και προβληματιστήκαμε και μάθαμε!!!</a:t>
            </a:r>
          </a:p>
          <a:p>
            <a:pPr marL="0" indent="0">
              <a:buNone/>
            </a:pP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02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2384"/>
          </a:xfrm>
        </p:spPr>
        <p:txBody>
          <a:bodyPr>
            <a:noAutofit/>
          </a:bodyPr>
          <a:lstStyle/>
          <a:p>
            <a:pPr marL="0" indent="0"/>
            <a:r>
              <a:rPr lang="el-GR" sz="3600" b="1" dirty="0"/>
              <a:t>Όλοι στο τέλος καταλήξαμε </a:t>
            </a:r>
            <a:r>
              <a:rPr lang="el-GR" sz="3600" b="1" dirty="0" smtClean="0"/>
              <a:t>ότι:</a:t>
            </a:r>
            <a:endParaRPr lang="en-US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b="1" dirty="0"/>
          </a:p>
          <a:p>
            <a:pPr algn="just"/>
            <a:r>
              <a:rPr lang="el-GR" dirty="0" smtClean="0"/>
              <a:t>Η πραγματική ζωή δεν είναι μέσα από μία οθόνη.</a:t>
            </a:r>
          </a:p>
          <a:p>
            <a:pPr algn="just"/>
            <a:r>
              <a:rPr lang="el-GR" dirty="0" smtClean="0"/>
              <a:t>Ας προσπαθήσουμε όλοι να βρούμε ενδιαφέροντα που να μην είναι ψηφιακά.</a:t>
            </a:r>
          </a:p>
          <a:p>
            <a:pPr algn="just"/>
            <a:r>
              <a:rPr lang="el-GR" dirty="0" smtClean="0"/>
              <a:t>Ο υπολογιστής και το κινητό είναι μαγνήτες που μας τραβάνε. Ας μην πέσουμε και εμείς στην παγίδα τους.</a:t>
            </a:r>
            <a:endParaRPr lang="en-US" dirty="0"/>
          </a:p>
          <a:p>
            <a:pPr marL="0" indent="0">
              <a:buNone/>
            </a:pPr>
            <a:endParaRPr lang="el-GR" dirty="0" smtClean="0"/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6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2384"/>
          </a:xfrm>
        </p:spPr>
        <p:txBody>
          <a:bodyPr>
            <a:noAutofit/>
          </a:bodyPr>
          <a:lstStyle/>
          <a:p>
            <a:r>
              <a:rPr lang="el-GR" sz="3600" b="1" dirty="0"/>
              <a:t>Συνέχεια της ιστορίας μας</a:t>
            </a:r>
            <a:endParaRPr lang="en-US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/>
              <a:t>Έχοντας φωτογραφικό </a:t>
            </a:r>
            <a:r>
              <a:rPr lang="el-GR" dirty="0" smtClean="0"/>
              <a:t>υλικό, </a:t>
            </a:r>
            <a:r>
              <a:rPr lang="el-GR" dirty="0"/>
              <a:t>οι μαθητές θα κληθούν και την επόμενη σχολική χρονιά να πλάσουν νέες </a:t>
            </a:r>
            <a:r>
              <a:rPr lang="el-GR" dirty="0" smtClean="0"/>
              <a:t>ιστορίες … </a:t>
            </a:r>
            <a:endParaRPr lang="el-GR" dirty="0" smtClean="0"/>
          </a:p>
          <a:p>
            <a:pPr algn="just">
              <a:buFontTx/>
              <a:buChar char="-"/>
            </a:pPr>
            <a:r>
              <a:rPr lang="el-GR" dirty="0" smtClean="0"/>
              <a:t>αξιοποιώντας </a:t>
            </a:r>
            <a:r>
              <a:rPr lang="el-GR" dirty="0"/>
              <a:t>ψηφιακά εργαλεία και τη φαντασία </a:t>
            </a:r>
            <a:r>
              <a:rPr lang="el-GR" dirty="0" smtClean="0"/>
              <a:t>τους και</a:t>
            </a:r>
          </a:p>
          <a:p>
            <a:pPr algn="just">
              <a:buFontTx/>
              <a:buChar char="-"/>
            </a:pPr>
            <a:r>
              <a:rPr lang="el-GR" dirty="0"/>
              <a:t>φ</a:t>
            </a:r>
            <a:r>
              <a:rPr lang="el-GR" dirty="0" smtClean="0"/>
              <a:t>ωτίζοντας διαφορετικά  αυτό το </a:t>
            </a:r>
            <a:r>
              <a:rPr lang="el-GR" dirty="0"/>
              <a:t>μεγάλο πρόβλημα που λέγεται “εξάρτηση από τον υπολογιστή και το διαδίκτυο</a:t>
            </a:r>
            <a:r>
              <a:rPr lang="el-GR" dirty="0" smtClean="0"/>
              <a:t>”.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42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352928" cy="2018488"/>
          </a:xfrm>
        </p:spPr>
        <p:txBody>
          <a:bodyPr>
            <a:noAutofit/>
          </a:bodyPr>
          <a:lstStyle/>
          <a:p>
            <a:pPr algn="ctr"/>
            <a:r>
              <a:rPr lang="el-GR" sz="3600" b="1" dirty="0" smtClean="0"/>
              <a:t/>
            </a:r>
            <a:br>
              <a:rPr lang="el-GR" sz="3600" b="1" dirty="0" smtClean="0"/>
            </a:br>
            <a:r>
              <a:rPr lang="el-GR" sz="3600" b="1" dirty="0" smtClean="0"/>
              <a:t/>
            </a:r>
            <a:br>
              <a:rPr lang="el-GR" sz="3600" b="1" dirty="0" smtClean="0"/>
            </a:br>
            <a:r>
              <a:rPr lang="el-GR" sz="3600" b="1" dirty="0"/>
              <a:t>Ο</a:t>
            </a:r>
            <a:r>
              <a:rPr lang="el-GR" sz="3600" b="1" dirty="0" smtClean="0"/>
              <a:t> μικρός μας φίλος </a:t>
            </a:r>
            <a:br>
              <a:rPr lang="el-GR" sz="3600" b="1" dirty="0" smtClean="0"/>
            </a:br>
            <a:r>
              <a:rPr lang="el-GR" sz="3600" b="1" dirty="0" smtClean="0"/>
              <a:t>… ίσως έμαθε κάτι από μας. </a:t>
            </a:r>
            <a:br>
              <a:rPr lang="el-GR" sz="3600" b="1" dirty="0" smtClean="0"/>
            </a:br>
            <a:r>
              <a:rPr lang="el-GR" sz="3600" b="1" dirty="0" smtClean="0"/>
              <a:t>Σίγουρα εμείς μάθαμε από αυτόν!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3016"/>
            <a:ext cx="4746104" cy="266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06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2384"/>
          </a:xfrm>
        </p:spPr>
        <p:txBody>
          <a:bodyPr>
            <a:noAutofit/>
          </a:bodyPr>
          <a:lstStyle/>
          <a:p>
            <a:r>
              <a:rPr lang="el-GR" sz="3600" b="1" dirty="0" smtClean="0"/>
              <a:t>Παρουσιάσεις – βίντεο – ταινία  με ήρωα ένα ανθρωπάκι </a:t>
            </a:r>
            <a:r>
              <a:rPr lang="en-US" sz="3600" b="1" dirty="0" err="1" smtClean="0"/>
              <a:t>playmobil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/>
          <a:lstStyle/>
          <a:p>
            <a:pPr algn="just"/>
            <a:r>
              <a:rPr lang="el-GR" sz="2400" dirty="0"/>
              <a:t>Κατά τη διάρκεια του σχολικού έτους 2018-2019  μαθητές του σχολείου </a:t>
            </a:r>
            <a:r>
              <a:rPr lang="el-GR" sz="2400" dirty="0" smtClean="0"/>
              <a:t>μας, </a:t>
            </a:r>
            <a:r>
              <a:rPr lang="el-GR" sz="2400" dirty="0"/>
              <a:t>είτε ατομικά είτε σε μικρές </a:t>
            </a:r>
            <a:r>
              <a:rPr lang="el-GR" sz="2400" dirty="0" smtClean="0"/>
              <a:t>ομάδες, </a:t>
            </a:r>
            <a:r>
              <a:rPr lang="el-GR" sz="2400" dirty="0" smtClean="0"/>
              <a:t>έφτιαξαν </a:t>
            </a:r>
            <a:r>
              <a:rPr lang="el-GR" sz="2400" dirty="0"/>
              <a:t>παρουσιάσεις, βίντεο και ταινία με θέμα τον εθισμό στον υπολογιστή και </a:t>
            </a:r>
            <a:r>
              <a:rPr lang="el-GR" sz="2400" dirty="0" smtClean="0"/>
              <a:t>στο </a:t>
            </a:r>
            <a:r>
              <a:rPr lang="el-GR" sz="2400" dirty="0"/>
              <a:t>διαδίκτυο.</a:t>
            </a:r>
            <a:endParaRPr lang="en-US" sz="2400" dirty="0"/>
          </a:p>
          <a:p>
            <a:pPr algn="just"/>
            <a:r>
              <a:rPr lang="el-GR" sz="2400" dirty="0"/>
              <a:t> </a:t>
            </a:r>
            <a:r>
              <a:rPr lang="el-GR" sz="2400" dirty="0" smtClean="0"/>
              <a:t>Όλες </a:t>
            </a:r>
            <a:r>
              <a:rPr lang="el-GR" sz="2400" dirty="0"/>
              <a:t>οι εργασίες είχαν </a:t>
            </a:r>
            <a:r>
              <a:rPr lang="el-GR" sz="2400" dirty="0" smtClean="0"/>
              <a:t>ως κεντρικό </a:t>
            </a:r>
            <a:r>
              <a:rPr lang="el-GR" sz="2400" dirty="0"/>
              <a:t>ήρωα μία μικρή φιγούρα </a:t>
            </a:r>
            <a:r>
              <a:rPr lang="el-GR" sz="2400" dirty="0" err="1"/>
              <a:t>playmobil</a:t>
            </a:r>
            <a:r>
              <a:rPr lang="el-GR" sz="2400" dirty="0"/>
              <a:t> με έναν υπολογιστή.</a:t>
            </a:r>
            <a:endParaRPr lang="en-US" sz="2400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653136"/>
            <a:ext cx="3240360" cy="1821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2384"/>
          </a:xfrm>
        </p:spPr>
        <p:txBody>
          <a:bodyPr>
            <a:noAutofit/>
          </a:bodyPr>
          <a:lstStyle/>
          <a:p>
            <a:r>
              <a:rPr lang="el-GR" sz="3600" b="1" dirty="0"/>
              <a:t>Π</a:t>
            </a:r>
            <a:r>
              <a:rPr lang="el-GR" sz="3600" b="1" dirty="0" smtClean="0"/>
              <a:t>ώς ξεκινήσαμε….</a:t>
            </a:r>
            <a:endParaRPr lang="en-US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/>
          <a:lstStyle/>
          <a:p>
            <a:pPr algn="just"/>
            <a:r>
              <a:rPr lang="el-GR" sz="2400" dirty="0"/>
              <a:t>Το Νοέμβριο του 2018 μία φιγούρα </a:t>
            </a:r>
            <a:r>
              <a:rPr lang="el-GR" sz="2400" dirty="0" err="1"/>
              <a:t>playmobil</a:t>
            </a:r>
            <a:r>
              <a:rPr lang="el-GR" sz="2400" dirty="0"/>
              <a:t> τοποθετήθηκε σε κεντρικό σημείο στο εργαστήριο πληροφορικής. Έμεινε εκεί για αρκετές εβδομάδες.</a:t>
            </a:r>
            <a:endParaRPr lang="en-US" sz="2400" dirty="0"/>
          </a:p>
          <a:p>
            <a:pPr marL="0" indent="0" algn="ctr">
              <a:buNone/>
            </a:pPr>
            <a:r>
              <a:rPr lang="el-GR" sz="2400" dirty="0"/>
              <a:t>“Είναι εκεί. Είναι ακόμα εκεί</a:t>
            </a:r>
            <a:r>
              <a:rPr lang="el-GR" sz="2400" dirty="0" smtClean="0"/>
              <a:t>”, </a:t>
            </a:r>
            <a:r>
              <a:rPr lang="el-GR" sz="2400" dirty="0"/>
              <a:t>έλεγε στους μαθητές η καθηγήτρια αρχίζοντας </a:t>
            </a:r>
            <a:r>
              <a:rPr lang="el-GR" sz="2400" dirty="0" smtClean="0"/>
              <a:t>τη </a:t>
            </a:r>
            <a:r>
              <a:rPr lang="el-GR" sz="2400" dirty="0"/>
              <a:t>διδακτική ώρα.</a:t>
            </a:r>
            <a:endParaRPr lang="en-US" sz="2400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369745"/>
            <a:ext cx="3744416" cy="210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3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2384"/>
          </a:xfrm>
        </p:spPr>
        <p:txBody>
          <a:bodyPr>
            <a:noAutofit/>
          </a:bodyPr>
          <a:lstStyle/>
          <a:p>
            <a:r>
              <a:rPr lang="el-GR" sz="3600" b="1" dirty="0" smtClean="0"/>
              <a:t>Ιδέες για δημιουργική χρήση ελεύθερου χρόνου</a:t>
            </a:r>
            <a:endParaRPr lang="en-US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/>
          <a:lstStyle/>
          <a:p>
            <a:pPr algn="just"/>
            <a:r>
              <a:rPr lang="el-GR" sz="2400" dirty="0"/>
              <a:t>Γράψαμε σε χαρτάκια τι θα μπορούσε να κάνει ο μικρός φίλος μας, αν δεν ήταν συνέχεια στον υπολογιστή. </a:t>
            </a:r>
            <a:endParaRPr lang="el-GR" sz="2400" dirty="0" smtClean="0"/>
          </a:p>
          <a:p>
            <a:pPr algn="just"/>
            <a:r>
              <a:rPr lang="el-GR" sz="2400" dirty="0" smtClean="0"/>
              <a:t>Χαρτάκια </a:t>
            </a:r>
            <a:r>
              <a:rPr lang="el-GR" sz="2400" dirty="0"/>
              <a:t>έγραψαν σχεδόν όλοι οι μαθητές του σχολείου.</a:t>
            </a:r>
            <a:endParaRPr lang="en-US" sz="2400" dirty="0"/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789040"/>
            <a:ext cx="4610789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6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2384"/>
          </a:xfrm>
        </p:spPr>
        <p:txBody>
          <a:bodyPr>
            <a:noAutofit/>
          </a:bodyPr>
          <a:lstStyle/>
          <a:p>
            <a:r>
              <a:rPr lang="el-GR" sz="3600" b="1" dirty="0" smtClean="0"/>
              <a:t>Ιδέες για δημιουργική χρήση ελεύθερου χρόνου</a:t>
            </a:r>
            <a:endParaRPr lang="en-US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/>
          <a:lstStyle/>
          <a:p>
            <a:pPr algn="just"/>
            <a:r>
              <a:rPr lang="el-GR" dirty="0" smtClean="0"/>
              <a:t>Ανταλλάξαμε </a:t>
            </a:r>
            <a:r>
              <a:rPr lang="el-GR" dirty="0"/>
              <a:t>ιδέες για δημιουργική χρήση του ελεύθερου χρόνου μας και </a:t>
            </a:r>
            <a:r>
              <a:rPr lang="el-GR" dirty="0" smtClean="0"/>
              <a:t>προσπαθήσαμε </a:t>
            </a:r>
            <a:r>
              <a:rPr lang="el-GR" dirty="0"/>
              <a:t>να βρούμε τρόπους να περνάμε ωραία και να μη βαριόμαστε, χωρίς όμως να χρησιμοποιούμε ψηφιακά εργαλεία.</a:t>
            </a:r>
            <a:endParaRPr lang="en-US" dirty="0"/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77072"/>
            <a:ext cx="4610789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3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2384"/>
          </a:xfrm>
        </p:spPr>
        <p:txBody>
          <a:bodyPr>
            <a:noAutofit/>
          </a:bodyPr>
          <a:lstStyle/>
          <a:p>
            <a:r>
              <a:rPr lang="el-GR" sz="3600" b="1" dirty="0" smtClean="0"/>
              <a:t>Υλικό για δημιουργία</a:t>
            </a:r>
            <a:endParaRPr lang="en-US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/>
          <a:lstStyle/>
          <a:p>
            <a:pPr algn="just"/>
            <a:r>
              <a:rPr lang="el-GR" dirty="0"/>
              <a:t>Πολλά πρόσωπα και αντικείμενα προστέθηκαν στην ιστορία. Είχαμε πια πολύ υλικό για δημιουργία και </a:t>
            </a:r>
            <a:r>
              <a:rPr lang="el-GR" dirty="0" smtClean="0"/>
              <a:t>πολλή </a:t>
            </a:r>
            <a:r>
              <a:rPr lang="el-GR" dirty="0"/>
              <a:t>όρεξη και </a:t>
            </a:r>
            <a:r>
              <a:rPr lang="el-GR" dirty="0" smtClean="0"/>
              <a:t>φαντασία!</a:t>
            </a:r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17032"/>
            <a:ext cx="4226557" cy="237626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17032"/>
            <a:ext cx="4257535" cy="239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3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2384"/>
          </a:xfrm>
        </p:spPr>
        <p:txBody>
          <a:bodyPr>
            <a:noAutofit/>
          </a:bodyPr>
          <a:lstStyle/>
          <a:p>
            <a:r>
              <a:rPr lang="el-GR" sz="3600" b="1" dirty="0" smtClean="0"/>
              <a:t>Υλικό για δημιουργία</a:t>
            </a:r>
            <a:endParaRPr lang="en-US" sz="3600" b="1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88192"/>
            <a:ext cx="4226556" cy="237626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717032"/>
            <a:ext cx="486694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0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2384"/>
          </a:xfrm>
        </p:spPr>
        <p:txBody>
          <a:bodyPr>
            <a:noAutofit/>
          </a:bodyPr>
          <a:lstStyle/>
          <a:p>
            <a:r>
              <a:rPr lang="el-GR" sz="3600" b="1" dirty="0" smtClean="0"/>
              <a:t>Υλικό για δημιουργία </a:t>
            </a:r>
            <a:endParaRPr lang="en-US" sz="3600" b="1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2972036"/>
            <a:ext cx="4572000" cy="2574036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4100139" cy="2308378"/>
          </a:xfrm>
          <a:prstGeom prst="rect">
            <a:avLst/>
          </a:prstGeom>
        </p:spPr>
      </p:pic>
      <p:sp>
        <p:nvSpPr>
          <p:cNvPr id="11" name="1 - Τίτλος"/>
          <p:cNvSpPr txBox="1">
            <a:spLocks/>
          </p:cNvSpPr>
          <p:nvPr/>
        </p:nvSpPr>
        <p:spPr>
          <a:xfrm>
            <a:off x="319203" y="5661248"/>
            <a:ext cx="6557053" cy="86409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b="1" dirty="0" smtClean="0"/>
              <a:t>Και πάρα πολλά ακόμα…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4824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2384"/>
          </a:xfrm>
        </p:spPr>
        <p:txBody>
          <a:bodyPr>
            <a:noAutofit/>
          </a:bodyPr>
          <a:lstStyle/>
          <a:p>
            <a:r>
              <a:rPr lang="el-GR" sz="3600" b="1" dirty="0" smtClean="0"/>
              <a:t>Ώρα για δημιουργία …</a:t>
            </a:r>
            <a:endParaRPr lang="en-US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/>
          <a:lstStyle/>
          <a:p>
            <a:pPr algn="just"/>
            <a:r>
              <a:rPr lang="el-GR" dirty="0"/>
              <a:t>Οι μαθητές κλήθηκαν να πλάσουν ιστορίες με κεντρικό ήρωα </a:t>
            </a:r>
            <a:r>
              <a:rPr lang="el-GR" dirty="0" smtClean="0"/>
              <a:t>τον </a:t>
            </a:r>
            <a:r>
              <a:rPr lang="el-GR" dirty="0"/>
              <a:t>μικρό μας φίλο και υλικό τις φωτογραφίες που τραβούσαμε κάθε εβδομάδα.</a:t>
            </a:r>
            <a:endParaRPr lang="en-US" dirty="0"/>
          </a:p>
          <a:p>
            <a:pPr algn="just"/>
            <a:r>
              <a:rPr lang="el-GR" dirty="0" smtClean="0"/>
              <a:t>Δημιουργήθηκαν </a:t>
            </a:r>
            <a:r>
              <a:rPr lang="el-GR" dirty="0"/>
              <a:t>παρουσιάσεις, βίντεο και μία μικρή ταινία όπου δώσαμε κίνηση στις φιγούρες μας.</a:t>
            </a:r>
            <a:endParaRPr lang="en-US" dirty="0"/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47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1808</TotalTime>
  <Words>478</Words>
  <Application>Microsoft Office PowerPoint</Application>
  <PresentationFormat>Προβολή στην οθόνη (4:3)</PresentationFormat>
  <Paragraphs>58</Paragraphs>
  <Slides>16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16</vt:i4>
      </vt:variant>
    </vt:vector>
  </HeadingPairs>
  <TitlesOfParts>
    <vt:vector size="18" baseType="lpstr">
      <vt:lpstr>Προσαρμοσμένη σχεδίαση</vt:lpstr>
      <vt:lpstr>Ροή</vt:lpstr>
      <vt:lpstr>ΕΝΟΤΗΤΑ ΠΑΙΔΑΓΩΓΙΚΗΣ ΕΥΘΥΝΗΣ ΣΧ. ΜΟΝΑΔΩΝ Δ/ΘΜΙΑΣ ΕΚΠ/ΣΗΣ ΓΥΜΝΑΣΙΟ: 1ο Γυμνάσιο Αιγίου ΤΑΞΕΙΣ: Α, Β, Γ ΥΠ. ΕΚΠΑΙΔΕΥΤΙΚΟΣ: Ασπασία Διλάλου 2018-2019</vt:lpstr>
      <vt:lpstr>Παρουσιάσεις – βίντεο – ταινία  με ήρωα ένα ανθρωπάκι playmobil</vt:lpstr>
      <vt:lpstr>Πώς ξεκινήσαμε….</vt:lpstr>
      <vt:lpstr>Ιδέες για δημιουργική χρήση ελεύθερου χρόνου</vt:lpstr>
      <vt:lpstr>Ιδέες για δημιουργική χρήση ελεύθερου χρόνου</vt:lpstr>
      <vt:lpstr>Υλικό για δημιουργία</vt:lpstr>
      <vt:lpstr>Υλικό για δημιουργία</vt:lpstr>
      <vt:lpstr>Υλικό για δημιουργία </vt:lpstr>
      <vt:lpstr>Ώρα για δημιουργία …</vt:lpstr>
      <vt:lpstr>΄Εργα μαθητών</vt:lpstr>
      <vt:lpstr>Σύνδεσμοι</vt:lpstr>
      <vt:lpstr>Μήπως είμαστε εμείς;</vt:lpstr>
      <vt:lpstr>Συμπεράσματα</vt:lpstr>
      <vt:lpstr>Όλοι στο τέλος καταλήξαμε ότι:</vt:lpstr>
      <vt:lpstr>Συνέχεια της ιστορίας μας</vt:lpstr>
      <vt:lpstr>  Ο μικρός μας φίλος  … ίσως έμαθε κάτι από μας.  Σίγουρα εμείς μάθαμε από αυτόν!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Admin</dc:creator>
  <cp:lastModifiedBy>user</cp:lastModifiedBy>
  <cp:revision>249</cp:revision>
  <cp:lastPrinted>2017-12-02T15:36:54Z</cp:lastPrinted>
  <dcterms:created xsi:type="dcterms:W3CDTF">2015-05-03T07:41:14Z</dcterms:created>
  <dcterms:modified xsi:type="dcterms:W3CDTF">2019-06-18T04:40:03Z</dcterms:modified>
</cp:coreProperties>
</file>