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18"/>
  </p:notesMasterIdLst>
  <p:handoutMasterIdLst>
    <p:handoutMasterId r:id="rId19"/>
  </p:handoutMasterIdLst>
  <p:sldIdLst>
    <p:sldId id="273" r:id="rId2"/>
    <p:sldId id="256" r:id="rId3"/>
    <p:sldId id="257" r:id="rId4"/>
    <p:sldId id="258" r:id="rId5"/>
    <p:sldId id="274" r:id="rId6"/>
    <p:sldId id="259" r:id="rId7"/>
    <p:sldId id="275" r:id="rId8"/>
    <p:sldId id="261" r:id="rId9"/>
    <p:sldId id="260" r:id="rId10"/>
    <p:sldId id="263" r:id="rId11"/>
    <p:sldId id="262" r:id="rId12"/>
    <p:sldId id="276" r:id="rId13"/>
    <p:sldId id="265" r:id="rId14"/>
    <p:sldId id="277" r:id="rId15"/>
    <p:sldId id="264" r:id="rId16"/>
    <p:sldId id="266" r:id="rId17"/>
  </p:sldIdLst>
  <p:sldSz cx="9144000" cy="6858000" type="screen4x3"/>
  <p:notesSz cx="6858000" cy="9144000"/>
  <p:defaultTextStyle>
    <a:defPPr>
      <a:defRPr lang="el-GR"/>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19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l-GR"/>
          </a:p>
        </p:txBody>
      </p:sp>
      <p:sp>
        <p:nvSpPr>
          <p:cNvPr id="3072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l-GR"/>
          </a:p>
        </p:txBody>
      </p:sp>
      <p:sp>
        <p:nvSpPr>
          <p:cNvPr id="3072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l-GR"/>
          </a:p>
        </p:txBody>
      </p:sp>
      <p:sp>
        <p:nvSpPr>
          <p:cNvPr id="3072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C1585496-0F02-4762-88AD-42A0729B27E0}" type="slidenum">
              <a:rPr lang="el-GR"/>
              <a:pPr>
                <a:defRPr/>
              </a:pPr>
              <a:t>‹#›</a:t>
            </a:fld>
            <a:endParaRPr lang="el-G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l-GR"/>
          </a:p>
        </p:txBody>
      </p:sp>
      <p:sp>
        <p:nvSpPr>
          <p:cNvPr id="276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l-GR"/>
          </a:p>
        </p:txBody>
      </p:sp>
      <p:sp>
        <p:nvSpPr>
          <p:cNvPr id="1843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el-GR" noProof="0" smtClean="0"/>
              <a:t>Κάντε κλικ για να επεξεργαστείτε τα στυλ κειμένου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276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l-GR"/>
          </a:p>
        </p:txBody>
      </p:sp>
      <p:sp>
        <p:nvSpPr>
          <p:cNvPr id="276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33CA7BE7-F418-4B09-9288-59B8964353B2}"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miter lim="800000"/>
            <a:headEnd/>
            <a:tailEnd/>
          </a:ln>
        </p:spPr>
        <p:txBody>
          <a:bodyPr/>
          <a:lstStyle/>
          <a:p>
            <a:fld id="{965F0B71-8625-416C-B937-F54FCE3DDC0F}" type="slidenum">
              <a:rPr lang="el-GR"/>
              <a:pPr/>
              <a:t>3</a:t>
            </a:fld>
            <a:endParaRPr lang="el-GR"/>
          </a:p>
        </p:txBody>
      </p:sp>
      <p:sp>
        <p:nvSpPr>
          <p:cNvPr id="19459" name="Rectangle 2"/>
          <p:cNvSpPr>
            <a:spLocks noRo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Στυλ κύριου υπότιτλου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C173DB01-97FB-4EA2-A1CC-22D3206A66A3}" type="slidenum">
              <a:rPr lang="el-GR"/>
              <a:pPr>
                <a:defRPr/>
              </a:pPr>
              <a:t>‹#›</a:t>
            </a:fld>
            <a:endParaRPr lang="el-GR"/>
          </a:p>
        </p:txBody>
      </p:sp>
    </p:spTree>
  </p:cSld>
  <p:clrMapOvr>
    <a:masterClrMapping/>
  </p:clrMapOvr>
  <p:transition spd="med">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EE8B8AA4-187B-4421-81E5-5F1821157292}" type="slidenum">
              <a:rPr lang="el-GR"/>
              <a:pPr>
                <a:defRPr/>
              </a:pPr>
              <a:t>‹#›</a:t>
            </a:fld>
            <a:endParaRPr lang="el-GR"/>
          </a:p>
        </p:txBody>
      </p:sp>
    </p:spTree>
  </p:cSld>
  <p:clrMapOvr>
    <a:masterClrMapping/>
  </p:clrMapOvr>
  <p:transition spd="med">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D9AD7F15-FEF0-46DC-8341-F8BBF1F1B630}" type="slidenum">
              <a:rPr lang="el-GR"/>
              <a:pPr>
                <a:defRPr/>
              </a:pPr>
              <a:t>‹#›</a:t>
            </a:fld>
            <a:endParaRPr lang="el-GR"/>
          </a:p>
        </p:txBody>
      </p:sp>
    </p:spTree>
  </p:cSld>
  <p:clrMapOvr>
    <a:masterClrMapping/>
  </p:clrMapOvr>
  <p:transition spd="med">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7A1D100C-75FC-44CB-9BD0-8D615B328471}" type="slidenum">
              <a:rPr lang="el-GR"/>
              <a:pPr>
                <a:defRPr/>
              </a:pPr>
              <a:t>‹#›</a:t>
            </a:fld>
            <a:endParaRPr lang="el-GR"/>
          </a:p>
        </p:txBody>
      </p:sp>
    </p:spTree>
  </p:cSld>
  <p:clrMapOvr>
    <a:masterClrMapping/>
  </p:clrMapOvr>
  <p:transition spd="med">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Στυλ υποδείγματος κειμένου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CA832792-6A71-460D-BBA2-EB05C31EC47B}" type="slidenum">
              <a:rPr lang="el-GR"/>
              <a:pPr>
                <a:defRPr/>
              </a:pPr>
              <a:t>‹#›</a:t>
            </a:fld>
            <a:endParaRPr lang="el-GR"/>
          </a:p>
        </p:txBody>
      </p:sp>
    </p:spTree>
  </p:cSld>
  <p:clrMapOvr>
    <a:masterClrMapping/>
  </p:clrMapOvr>
  <p:transition spd="med">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BEEF22A7-BFF7-4B90-8E96-E424034800CF}" type="slidenum">
              <a:rPr lang="el-GR"/>
              <a:pPr>
                <a:defRPr/>
              </a:pPr>
              <a:t>‹#›</a:t>
            </a:fld>
            <a:endParaRPr lang="el-GR"/>
          </a:p>
        </p:txBody>
      </p:sp>
    </p:spTree>
  </p:cSld>
  <p:clrMapOvr>
    <a:masterClrMapping/>
  </p:clrMapOvr>
  <p:transition spd="med">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a:p>
        </p:txBody>
      </p:sp>
      <p:sp>
        <p:nvSpPr>
          <p:cNvPr id="9" name="Rectangle 6"/>
          <p:cNvSpPr>
            <a:spLocks noGrp="1" noChangeArrowheads="1"/>
          </p:cNvSpPr>
          <p:nvPr>
            <p:ph type="sldNum" sz="quarter" idx="12"/>
          </p:nvPr>
        </p:nvSpPr>
        <p:spPr>
          <a:ln/>
        </p:spPr>
        <p:txBody>
          <a:bodyPr/>
          <a:lstStyle>
            <a:lvl1pPr>
              <a:defRPr/>
            </a:lvl1pPr>
          </a:lstStyle>
          <a:p>
            <a:pPr>
              <a:defRPr/>
            </a:pPr>
            <a:fld id="{6ABF5C5D-1359-452E-A669-D11CFD6CFDA8}" type="slidenum">
              <a:rPr lang="el-GR"/>
              <a:pPr>
                <a:defRPr/>
              </a:pPr>
              <a:t>‹#›</a:t>
            </a:fld>
            <a:endParaRPr lang="el-GR"/>
          </a:p>
        </p:txBody>
      </p:sp>
    </p:spTree>
  </p:cSld>
  <p:clrMapOvr>
    <a:masterClrMapping/>
  </p:clrMapOvr>
  <p:transition spd="med">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pPr>
              <a:defRPr/>
            </a:pPr>
            <a:fld id="{AE6B9826-A61B-4603-8775-14C51D1F8E65}" type="slidenum">
              <a:rPr lang="el-GR"/>
              <a:pPr>
                <a:defRPr/>
              </a:pPr>
              <a:t>‹#›</a:t>
            </a:fld>
            <a:endParaRPr lang="el-GR"/>
          </a:p>
        </p:txBody>
      </p:sp>
    </p:spTree>
  </p:cSld>
  <p:clrMapOvr>
    <a:masterClrMapping/>
  </p:clrMapOvr>
  <p:transition spd="med">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934227BE-D3B3-4CBE-9FD9-4BD700D02C4C}" type="slidenum">
              <a:rPr lang="el-GR"/>
              <a:pPr>
                <a:defRPr/>
              </a:pPr>
              <a:t>‹#›</a:t>
            </a:fld>
            <a:endParaRPr lang="el-GR"/>
          </a:p>
        </p:txBody>
      </p:sp>
    </p:spTree>
  </p:cSld>
  <p:clrMapOvr>
    <a:masterClrMapping/>
  </p:clrMapOvr>
  <p:transition spd="med">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44FD79DF-A7A9-4129-B555-181223606304}" type="slidenum">
              <a:rPr lang="el-GR"/>
              <a:pPr>
                <a:defRPr/>
              </a:pPr>
              <a:t>‹#›</a:t>
            </a:fld>
            <a:endParaRPr lang="el-GR"/>
          </a:p>
        </p:txBody>
      </p:sp>
    </p:spTree>
  </p:cSld>
  <p:clrMapOvr>
    <a:masterClrMapping/>
  </p:clrMapOvr>
  <p:transition spd="med">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93207049-40C2-4109-A302-7289D2CD901E}" type="slidenum">
              <a:rPr lang="el-GR"/>
              <a:pPr>
                <a:defRPr/>
              </a:pPr>
              <a:t>‹#›</a:t>
            </a:fld>
            <a:endParaRPr lang="el-GR"/>
          </a:p>
        </p:txBody>
      </p:sp>
    </p:spTree>
  </p:cSld>
  <p:clrMapOvr>
    <a:masterClrMapping/>
  </p:clrMapOvr>
  <p:transition spd="med">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555555"/>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Κάντε κλικ για επεξεργασία του τίτλου</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389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l-GR"/>
          </a:p>
        </p:txBody>
      </p:sp>
      <p:sp>
        <p:nvSpPr>
          <p:cNvPr id="389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l-GR"/>
          </a:p>
        </p:txBody>
      </p:sp>
      <p:sp>
        <p:nvSpPr>
          <p:cNvPr id="389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89E12F26-F9AC-40AF-AAD0-CC90D8E77EA0}"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ransition spd="med">
    <p:strips dir="rd"/>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Rectangle 3"/>
          <p:cNvSpPr/>
          <p:nvPr/>
        </p:nvSpPr>
        <p:spPr>
          <a:xfrm>
            <a:off x="886713" y="2072831"/>
            <a:ext cx="7657064" cy="1878335"/>
          </a:xfrm>
          <a:prstGeom prst="rect">
            <a:avLst/>
          </a:prstGeom>
          <a:gradFill>
            <a:gsLst>
              <a:gs pos="0">
                <a:schemeClr val="accent5">
                  <a:shade val="51000"/>
                  <a:satMod val="130000"/>
                  <a:alpha val="0"/>
                </a:schemeClr>
              </a:gs>
              <a:gs pos="80000">
                <a:schemeClr val="accent5">
                  <a:shade val="93000"/>
                  <a:satMod val="13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a:spAutoFit/>
          </a:bodyPr>
          <a:lstStyle/>
          <a:p>
            <a:pPr algn="ctr" eaLnBrk="1" hangingPunct="1">
              <a:lnSpc>
                <a:spcPct val="107000"/>
              </a:lnSpc>
              <a:spcAft>
                <a:spcPts val="800"/>
              </a:spcAft>
              <a:defRPr/>
            </a:pPr>
            <a:r>
              <a:rPr lang="el-GR" sz="3200" b="1" dirty="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Calibri" panose="020F0502020204030204" pitchFamily="34" charset="0"/>
                <a:ea typeface="Calibri" panose="020F0502020204030204" pitchFamily="34" charset="0"/>
                <a:cs typeface="Times New Roman" panose="02020603050405020304" pitchFamily="18" charset="0"/>
              </a:rPr>
              <a:t>Διαπεριφερειακό Θεματικό Δίκτυο </a:t>
            </a:r>
            <a:endParaRPr lang="en-US" sz="3200" b="1" dirty="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Calibri" panose="020F0502020204030204" pitchFamily="34" charset="0"/>
              <a:ea typeface="Calibri" panose="020F0502020204030204" pitchFamily="34" charset="0"/>
              <a:cs typeface="Times New Roman" panose="02020603050405020304" pitchFamily="18" charset="0"/>
            </a:endParaRPr>
          </a:p>
          <a:p>
            <a:pPr algn="ctr" eaLnBrk="1" hangingPunct="1">
              <a:lnSpc>
                <a:spcPct val="107000"/>
              </a:lnSpc>
              <a:spcAft>
                <a:spcPts val="800"/>
              </a:spcAft>
              <a:defRPr/>
            </a:pPr>
            <a:r>
              <a:rPr lang="el-GR" sz="3200" b="1" dirty="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Calibri" panose="020F0502020204030204" pitchFamily="34" charset="0"/>
                <a:ea typeface="Calibri" panose="020F0502020204030204" pitchFamily="34" charset="0"/>
                <a:cs typeface="Times New Roman" panose="02020603050405020304" pitchFamily="18" charset="0"/>
              </a:rPr>
              <a:t>«Ασφάλεια στο Διαδίκτυο»</a:t>
            </a:r>
            <a:endParaRPr lang="en-US" sz="3200" b="1" dirty="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Calibri" panose="020F0502020204030204" pitchFamily="34" charset="0"/>
              <a:ea typeface="Calibri" panose="020F0502020204030204" pitchFamily="34" charset="0"/>
              <a:cs typeface="Times New Roman" panose="02020603050405020304" pitchFamily="18" charset="0"/>
            </a:endParaRPr>
          </a:p>
          <a:p>
            <a:pPr algn="ctr" eaLnBrk="1" hangingPunct="1">
              <a:lnSpc>
                <a:spcPct val="107000"/>
              </a:lnSpc>
              <a:spcAft>
                <a:spcPts val="800"/>
              </a:spcAft>
              <a:defRPr/>
            </a:pPr>
            <a:r>
              <a:rPr lang="el-GR" sz="3200" b="1" dirty="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Calibri" panose="020F0502020204030204" pitchFamily="34" charset="0"/>
                <a:ea typeface="Calibri" panose="020F0502020204030204" pitchFamily="34" charset="0"/>
                <a:cs typeface="Times New Roman" panose="02020603050405020304" pitchFamily="18" charset="0"/>
              </a:rPr>
              <a:t>2017-18</a:t>
            </a:r>
            <a:endParaRPr lang="el-GR" sz="2800" b="1" dirty="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2794591" y="188640"/>
            <a:ext cx="3841308" cy="584775"/>
          </a:xfrm>
          <a:prstGeom prst="rect">
            <a:avLst/>
          </a:prstGeom>
          <a:gradFill>
            <a:gsLst>
              <a:gs pos="0">
                <a:schemeClr val="accent5">
                  <a:shade val="51000"/>
                  <a:satMod val="130000"/>
                  <a:alpha val="0"/>
                </a:schemeClr>
              </a:gs>
              <a:gs pos="80000">
                <a:schemeClr val="accent5">
                  <a:shade val="93000"/>
                  <a:satMod val="13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wrap="none">
            <a:spAutoFit/>
          </a:bodyPr>
          <a:lstStyle/>
          <a:p>
            <a:pPr algn="ctr" eaLnBrk="1" hangingPunct="1">
              <a:defRPr/>
            </a:pPr>
            <a:r>
              <a:rPr lang="el-GR" sz="3200" dirty="0">
                <a:ln w="0"/>
                <a:effectLst>
                  <a:glow rad="139700">
                    <a:schemeClr val="accent2">
                      <a:satMod val="175000"/>
                      <a:alpha val="40000"/>
                    </a:schemeClr>
                  </a:glow>
                  <a:outerShdw blurRad="38100" dist="19050" dir="2700000" algn="tl" rotWithShape="0">
                    <a:schemeClr val="dk1">
                      <a:alpha val="40000"/>
                    </a:schemeClr>
                  </a:outerShdw>
                </a:effectLst>
              </a:rPr>
              <a:t>6</a:t>
            </a:r>
            <a:r>
              <a:rPr lang="el-GR" sz="3200" baseline="30000" dirty="0">
                <a:ln w="0"/>
                <a:effectLst>
                  <a:glow rad="139700">
                    <a:schemeClr val="accent2">
                      <a:satMod val="175000"/>
                      <a:alpha val="40000"/>
                    </a:schemeClr>
                  </a:glow>
                  <a:outerShdw blurRad="38100" dist="19050" dir="2700000" algn="tl" rotWithShape="0">
                    <a:schemeClr val="dk1">
                      <a:alpha val="40000"/>
                    </a:schemeClr>
                  </a:outerShdw>
                </a:effectLst>
              </a:rPr>
              <a:t>ο</a:t>
            </a:r>
            <a:r>
              <a:rPr lang="el-GR" sz="3200" dirty="0">
                <a:ln w="0"/>
                <a:effectLst>
                  <a:glow rad="139700">
                    <a:schemeClr val="accent2">
                      <a:satMod val="175000"/>
                      <a:alpha val="40000"/>
                    </a:schemeClr>
                  </a:glow>
                  <a:outerShdw blurRad="38100" dist="19050" dir="2700000" algn="tl" rotWithShape="0">
                    <a:schemeClr val="dk1">
                      <a:alpha val="40000"/>
                    </a:schemeClr>
                  </a:outerShdw>
                </a:effectLst>
              </a:rPr>
              <a:t> Δημοτικό Σερρών</a:t>
            </a:r>
            <a:endParaRPr lang="en-US" sz="3200" dirty="0">
              <a:ln w="0"/>
              <a:effectLst>
                <a:glow rad="139700">
                  <a:schemeClr val="accent2">
                    <a:satMod val="175000"/>
                    <a:alpha val="40000"/>
                  </a:schemeClr>
                </a:glow>
                <a:outerShdw blurRad="38100" dist="19050" dir="2700000" algn="tl" rotWithShape="0">
                  <a:schemeClr val="dk1">
                    <a:alpha val="40000"/>
                  </a:schemeClr>
                </a:outerShdw>
              </a:effectLst>
            </a:endParaRPr>
          </a:p>
        </p:txBody>
      </p:sp>
      <p:sp>
        <p:nvSpPr>
          <p:cNvPr id="6" name="Rectangle 5"/>
          <p:cNvSpPr/>
          <p:nvPr/>
        </p:nvSpPr>
        <p:spPr>
          <a:xfrm>
            <a:off x="2768495" y="5301208"/>
            <a:ext cx="3893502" cy="1200329"/>
          </a:xfrm>
          <a:prstGeom prst="rect">
            <a:avLst/>
          </a:prstGeom>
          <a:gradFill>
            <a:gsLst>
              <a:gs pos="0">
                <a:schemeClr val="accent5">
                  <a:shade val="51000"/>
                  <a:satMod val="130000"/>
                  <a:alpha val="0"/>
                </a:schemeClr>
              </a:gs>
              <a:gs pos="80000">
                <a:schemeClr val="accent5">
                  <a:shade val="93000"/>
                  <a:satMod val="13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wrap="none">
            <a:spAutoFit/>
          </a:bodyPr>
          <a:lstStyle/>
          <a:p>
            <a:pPr algn="ctr" eaLnBrk="1" hangingPunct="1">
              <a:defRPr/>
            </a:pPr>
            <a:r>
              <a:rPr lang="el-GR" sz="2400" b="1" i="1"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rPr>
              <a:t>Συντονιτές εκπαιδευτικοί:</a:t>
            </a:r>
          </a:p>
          <a:p>
            <a:pPr algn="ctr" eaLnBrk="1" hangingPunct="1">
              <a:defRPr/>
            </a:pPr>
            <a:r>
              <a:rPr lang="el-GR" sz="2400" b="1" i="1"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rPr>
              <a:t>Μποσνακίδης Παύλος</a:t>
            </a:r>
          </a:p>
          <a:p>
            <a:pPr algn="ctr" eaLnBrk="1" hangingPunct="1">
              <a:defRPr/>
            </a:pPr>
            <a:r>
              <a:rPr lang="el-GR" sz="2400" b="1" i="1"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rPr>
              <a:t>Φλωρίδης Θεόδωρος</a:t>
            </a:r>
            <a:endParaRPr lang="en-US" sz="2400" b="1" i="1"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endParaRPr>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5" name="Picture 5" descr="ιντερνετ 1"/>
          <p:cNvPicPr>
            <a:picLocks noChangeAspect="1" noChangeArrowheads="1"/>
          </p:cNvPicPr>
          <p:nvPr/>
        </p:nvPicPr>
        <p:blipFill>
          <a:blip r:embed="rId2"/>
          <a:srcRect/>
          <a:stretch>
            <a:fillRect/>
          </a:stretch>
        </p:blipFill>
        <p:spPr bwMode="auto">
          <a:xfrm>
            <a:off x="1116013" y="836613"/>
            <a:ext cx="6873875" cy="5207000"/>
          </a:xfrm>
          <a:prstGeom prst="rect">
            <a:avLst/>
          </a:prstGeom>
          <a:noFill/>
          <a:ln w="9525">
            <a:noFill/>
            <a:miter lim="800000"/>
            <a:headEnd/>
            <a:tailEnd/>
          </a:ln>
        </p:spPr>
      </p:pic>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46085"/>
                                        </p:tgtEl>
                                        <p:attrNameLst>
                                          <p:attrName>style.visibility</p:attrName>
                                        </p:attrNameLst>
                                      </p:cBhvr>
                                      <p:to>
                                        <p:strVal val="visible"/>
                                      </p:to>
                                    </p:set>
                                    <p:anim calcmode="lin" valueType="num">
                                      <p:cBhvr additive="base">
                                        <p:cTn id="7" dur="2000" fill="hold"/>
                                        <p:tgtEl>
                                          <p:spTgt spid="46085"/>
                                        </p:tgtEl>
                                        <p:attrNameLst>
                                          <p:attrName>ppt_x</p:attrName>
                                        </p:attrNameLst>
                                      </p:cBhvr>
                                      <p:tavLst>
                                        <p:tav tm="0">
                                          <p:val>
                                            <p:strVal val="#ppt_x"/>
                                          </p:val>
                                        </p:tav>
                                        <p:tav tm="100000">
                                          <p:val>
                                            <p:strVal val="#ppt_x"/>
                                          </p:val>
                                        </p:tav>
                                      </p:tavLst>
                                    </p:anim>
                                    <p:anim calcmode="lin" valueType="num">
                                      <p:cBhvr additive="base">
                                        <p:cTn id="8" dur="2000" fill="hold"/>
                                        <p:tgtEl>
                                          <p:spTgt spid="460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Text Box 5"/>
          <p:cNvSpPr txBox="1">
            <a:spLocks noChangeArrowheads="1"/>
          </p:cNvSpPr>
          <p:nvPr/>
        </p:nvSpPr>
        <p:spPr bwMode="auto">
          <a:xfrm>
            <a:off x="23813" y="50800"/>
            <a:ext cx="9144000" cy="3048000"/>
          </a:xfrm>
          <a:prstGeom prst="rect">
            <a:avLst/>
          </a:prstGeom>
          <a:noFill/>
          <a:ln>
            <a:noFill/>
          </a:ln>
          <a:effectLst/>
          <a:extLst>
            <a:ext uri="{909E8E84-426E-40DD-AFC4-6F175D3DCCD1}"/>
            <a:ext uri="{91240B29-F687-4F45-9708-019B960494DF}"/>
            <a:ext uri="{AF507438-7753-43E0-B8FC-AC1667EBCBE1}"/>
          </a:extLst>
        </p:spPr>
        <p:txBody>
          <a:bodyPr>
            <a:spAutoFit/>
          </a:bodyPr>
          <a:lstStyle/>
          <a:p>
            <a:pPr eaLnBrk="1" hangingPunct="1">
              <a:spcAft>
                <a:spcPct val="25000"/>
              </a:spcAft>
              <a:defRPr/>
            </a:pPr>
            <a:r>
              <a:rPr lang="el-GR" sz="2400" b="1" i="1" u="sng" dirty="0">
                <a:solidFill>
                  <a:schemeClr val="bg1"/>
                </a:solidFill>
                <a:effectLst>
                  <a:outerShdw blurRad="38100" dist="38100" dir="2700000" algn="tl">
                    <a:srgbClr val="808080"/>
                  </a:outerShdw>
                </a:effectLst>
              </a:rPr>
              <a:t>Πρόληψη.</a:t>
            </a:r>
          </a:p>
          <a:p>
            <a:pPr algn="just" eaLnBrk="1" hangingPunct="1">
              <a:defRPr/>
            </a:pPr>
            <a:endParaRPr lang="el-GR" dirty="0"/>
          </a:p>
          <a:p>
            <a:pPr algn="just" eaLnBrk="1" hangingPunct="1">
              <a:spcAft>
                <a:spcPct val="30000"/>
              </a:spcAft>
              <a:defRPr/>
            </a:pPr>
            <a:r>
              <a:rPr lang="el-GR" b="1" dirty="0">
                <a:solidFill>
                  <a:schemeClr val="bg1"/>
                </a:solidFill>
                <a:effectLst>
                  <a:outerShdw blurRad="38100" dist="38100" dir="2700000" algn="tl">
                    <a:srgbClr val="808080"/>
                  </a:outerShdw>
                </a:effectLst>
              </a:rPr>
              <a:t>- Το κοινωνικό περιβάλλον οπού θα πρέπει να συζητηθεί εάν χρειάζεται όριο ηλικίας για την είσοδο σε internet cafes αλλά και Φίλτρα και όριο χρόνου χρήσης (π.χ. 3 ώρες σε ημερήσια επίσκεψη). Επιπλέον με ενημέρωση γονέων και παιδιών με σχετικές καταχωρήσεις σε Μέσα Μαζικής Ενημέρωσης για το φαινόμενο, τις μονάδες ενημέρωσης και αντιμετώπισης, τις συμβουλευτικές τηλεφωνικές γραμμές κ.α. Τέλος με παροχή πληροφορίας για την ασφαλή χρήση διαδικτύου με έντυπο υλικό σε μέρη που συχνάζουν οι έφηβοι (σινεμά, ταχυφαγεία, βίντεο</a:t>
            </a:r>
            <a:r>
              <a:rPr lang="en-US" b="1" dirty="0">
                <a:solidFill>
                  <a:schemeClr val="bg1"/>
                </a:solidFill>
                <a:effectLst>
                  <a:outerShdw blurRad="38100" dist="38100" dir="2700000" algn="tl">
                    <a:srgbClr val="808080"/>
                  </a:outerShdw>
                </a:effectLst>
              </a:rPr>
              <a:t>-</a:t>
            </a:r>
            <a:r>
              <a:rPr lang="el-GR" b="1" dirty="0">
                <a:solidFill>
                  <a:schemeClr val="bg1"/>
                </a:solidFill>
                <a:effectLst>
                  <a:outerShdw blurRad="38100" dist="38100" dir="2700000" algn="tl">
                    <a:srgbClr val="808080"/>
                  </a:outerShdw>
                </a:effectLst>
              </a:rPr>
              <a:t>club), καθώς και μέσα από ιστοσελίδες που επισκέπτονται.</a:t>
            </a:r>
          </a:p>
        </p:txBody>
      </p:sp>
      <p:sp>
        <p:nvSpPr>
          <p:cNvPr id="45062" name="Text Box 6"/>
          <p:cNvSpPr txBox="1">
            <a:spLocks noChangeArrowheads="1"/>
          </p:cNvSpPr>
          <p:nvPr/>
        </p:nvSpPr>
        <p:spPr bwMode="auto">
          <a:xfrm>
            <a:off x="5724525" y="0"/>
            <a:ext cx="3216275" cy="457200"/>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1" hangingPunct="1">
              <a:defRPr/>
            </a:pPr>
            <a:r>
              <a:rPr lang="el-GR" sz="2400" i="1">
                <a:solidFill>
                  <a:schemeClr val="bg1"/>
                </a:solidFill>
                <a:effectLst>
                  <a:outerShdw blurRad="38100" dist="38100" dir="2700000" algn="tl">
                    <a:srgbClr val="808080"/>
                  </a:outerShdw>
                </a:effectLst>
              </a:rPr>
              <a:t>Εθισμός στο Διαδίκτυο</a:t>
            </a:r>
          </a:p>
        </p:txBody>
      </p:sp>
      <p:pic>
        <p:nvPicPr>
          <p:cNvPr id="12292" name="Picture 1"/>
          <p:cNvPicPr>
            <a:picLocks noChangeAspect="1"/>
          </p:cNvPicPr>
          <p:nvPr/>
        </p:nvPicPr>
        <p:blipFill>
          <a:blip r:embed="rId2"/>
          <a:srcRect b="15677"/>
          <a:stretch>
            <a:fillRect/>
          </a:stretch>
        </p:blipFill>
        <p:spPr bwMode="auto">
          <a:xfrm>
            <a:off x="762000" y="3208338"/>
            <a:ext cx="7620000" cy="3614737"/>
          </a:xfrm>
          <a:prstGeom prst="rect">
            <a:avLst/>
          </a:prstGeom>
          <a:noFill/>
          <a:ln w="9525">
            <a:noFill/>
            <a:miter lim="800000"/>
            <a:headEnd/>
            <a:tailEnd/>
          </a:ln>
        </p:spPr>
      </p:pic>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5061">
                                            <p:txEl>
                                              <p:pRg st="2" end="2"/>
                                            </p:txEl>
                                          </p:spTgt>
                                        </p:tgtEl>
                                        <p:attrNameLst>
                                          <p:attrName>style.visibility</p:attrName>
                                        </p:attrNameLst>
                                      </p:cBhvr>
                                      <p:to>
                                        <p:strVal val="visible"/>
                                      </p:to>
                                    </p:set>
                                    <p:anim calcmode="lin" valueType="num">
                                      <p:cBhvr additive="base">
                                        <p:cTn id="7" dur="500" fill="hold"/>
                                        <p:tgtEl>
                                          <p:spTgt spid="4506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6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Text Box 5"/>
          <p:cNvSpPr txBox="1">
            <a:spLocks noChangeArrowheads="1"/>
          </p:cNvSpPr>
          <p:nvPr/>
        </p:nvSpPr>
        <p:spPr bwMode="auto">
          <a:xfrm>
            <a:off x="0" y="217488"/>
            <a:ext cx="9144000" cy="3351212"/>
          </a:xfrm>
          <a:prstGeom prst="rect">
            <a:avLst/>
          </a:prstGeom>
          <a:noFill/>
          <a:ln>
            <a:noFill/>
          </a:ln>
          <a:effectLst/>
          <a:extLst>
            <a:ext uri="{909E8E84-426E-40DD-AFC4-6F175D3DCCD1}"/>
            <a:ext uri="{91240B29-F687-4F45-9708-019B960494DF}"/>
            <a:ext uri="{AF507438-7753-43E0-B8FC-AC1667EBCBE1}"/>
          </a:extLst>
        </p:spPr>
        <p:txBody>
          <a:bodyPr>
            <a:spAutoFit/>
          </a:bodyPr>
          <a:lstStyle/>
          <a:p>
            <a:pPr eaLnBrk="1" hangingPunct="1">
              <a:spcAft>
                <a:spcPct val="25000"/>
              </a:spcAft>
              <a:defRPr/>
            </a:pPr>
            <a:r>
              <a:rPr lang="el-GR" sz="2400" b="1" i="1" u="sng" dirty="0">
                <a:solidFill>
                  <a:schemeClr val="bg1"/>
                </a:solidFill>
                <a:effectLst>
                  <a:outerShdw blurRad="38100" dist="38100" dir="2700000" algn="tl">
                    <a:srgbClr val="808080"/>
                  </a:outerShdw>
                </a:effectLst>
              </a:rPr>
              <a:t>Πρόληψη.</a:t>
            </a:r>
          </a:p>
          <a:p>
            <a:pPr algn="just" eaLnBrk="1" hangingPunct="1">
              <a:spcAft>
                <a:spcPct val="30000"/>
              </a:spcAft>
              <a:defRPr/>
            </a:pPr>
            <a:r>
              <a:rPr lang="el-GR" b="1" dirty="0">
                <a:solidFill>
                  <a:schemeClr val="bg1"/>
                </a:solidFill>
                <a:effectLst>
                  <a:outerShdw blurRad="38100" dist="38100" dir="2700000" algn="tl">
                    <a:srgbClr val="808080"/>
                  </a:outerShdw>
                </a:effectLst>
              </a:rPr>
              <a:t> - Οι υπηρεσίες υγείας με ενημέρωση των ιατρών, ειδικευομένων και φοιτητών για την υπερβολική χρήση διαδικτύου. Το θέμα θα πρέπει να συμπεριλαμβάνεται σε συνέδρια και ημερίδες, ώστε να ευαισθητοποιηθούν οι ειδικοί υγείας που θα έρθουν αντιμέτωποι με τα προβλήματα (παιδίατροι, παιδοψυχίατροι, ψυχολόγοι κ.α.).</a:t>
            </a:r>
          </a:p>
          <a:p>
            <a:pPr algn="just" eaLnBrk="1" hangingPunct="1">
              <a:spcAft>
                <a:spcPct val="30000"/>
              </a:spcAft>
              <a:defRPr/>
            </a:pPr>
            <a:r>
              <a:rPr lang="el-GR" b="1" dirty="0">
                <a:solidFill>
                  <a:schemeClr val="bg1"/>
                </a:solidFill>
                <a:effectLst>
                  <a:outerShdw blurRad="38100" dist="38100" dir="2700000" algn="tl">
                    <a:srgbClr val="808080"/>
                  </a:outerShdw>
                </a:effectLst>
              </a:rPr>
              <a:t> - Το κράτος που θα πρέπει να αναλάβει την ενημέρωση του κοινού (έφηβοι και γονείς) την εφαρμογή των μέτρων για το σχολικό περιβάλλον και την Νομοθεσία για την λειτουργία των internet cafe.</a:t>
            </a:r>
          </a:p>
          <a:p>
            <a:pPr eaLnBrk="1" hangingPunct="1">
              <a:spcBef>
                <a:spcPct val="50000"/>
              </a:spcBef>
              <a:defRPr/>
            </a:pPr>
            <a:endParaRPr lang="el-GR" b="1" dirty="0">
              <a:solidFill>
                <a:schemeClr val="bg1"/>
              </a:solidFill>
              <a:effectLst>
                <a:outerShdw blurRad="38100" dist="38100" dir="2700000" algn="tl">
                  <a:srgbClr val="808080"/>
                </a:outerShdw>
              </a:effectLst>
            </a:endParaRPr>
          </a:p>
        </p:txBody>
      </p:sp>
      <p:sp>
        <p:nvSpPr>
          <p:cNvPr id="45062" name="Text Box 6"/>
          <p:cNvSpPr txBox="1">
            <a:spLocks noChangeArrowheads="1"/>
          </p:cNvSpPr>
          <p:nvPr/>
        </p:nvSpPr>
        <p:spPr bwMode="auto">
          <a:xfrm>
            <a:off x="5724525" y="0"/>
            <a:ext cx="3216275" cy="457200"/>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1" hangingPunct="1">
              <a:defRPr/>
            </a:pPr>
            <a:r>
              <a:rPr lang="el-GR" sz="2400" i="1" dirty="0">
                <a:solidFill>
                  <a:schemeClr val="bg1"/>
                </a:solidFill>
                <a:effectLst>
                  <a:outerShdw blurRad="38100" dist="38100" dir="2700000" algn="tl">
                    <a:srgbClr val="808080"/>
                  </a:outerShdw>
                </a:effectLst>
              </a:rPr>
              <a:t>Εθισμός στο Διαδίκτυο</a:t>
            </a:r>
          </a:p>
        </p:txBody>
      </p:sp>
      <p:pic>
        <p:nvPicPr>
          <p:cNvPr id="13316" name="Picture 1"/>
          <p:cNvPicPr>
            <a:picLocks noChangeAspect="1"/>
          </p:cNvPicPr>
          <p:nvPr/>
        </p:nvPicPr>
        <p:blipFill>
          <a:blip r:embed="rId2"/>
          <a:srcRect/>
          <a:stretch>
            <a:fillRect/>
          </a:stretch>
        </p:blipFill>
        <p:spPr bwMode="auto">
          <a:xfrm>
            <a:off x="1524000" y="3068638"/>
            <a:ext cx="6096000" cy="3629025"/>
          </a:xfrm>
          <a:prstGeom prst="rect">
            <a:avLst/>
          </a:prstGeom>
          <a:noFill/>
          <a:ln w="9525">
            <a:noFill/>
            <a:miter lim="800000"/>
            <a:headEnd/>
            <a:tailEnd/>
          </a:ln>
        </p:spPr>
      </p:pic>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5061">
                                            <p:txEl>
                                              <p:pRg st="1" end="1"/>
                                            </p:txEl>
                                          </p:spTgt>
                                        </p:tgtEl>
                                        <p:attrNameLst>
                                          <p:attrName>style.visibility</p:attrName>
                                        </p:attrNameLst>
                                      </p:cBhvr>
                                      <p:to>
                                        <p:strVal val="visible"/>
                                      </p:to>
                                    </p:set>
                                    <p:anim calcmode="lin" valueType="num">
                                      <p:cBhvr additive="base">
                                        <p:cTn id="7" dur="500" fill="hold"/>
                                        <p:tgtEl>
                                          <p:spTgt spid="4506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6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5061">
                                            <p:txEl>
                                              <p:pRg st="2" end="2"/>
                                            </p:txEl>
                                          </p:spTgt>
                                        </p:tgtEl>
                                        <p:attrNameLst>
                                          <p:attrName>style.visibility</p:attrName>
                                        </p:attrNameLst>
                                      </p:cBhvr>
                                      <p:to>
                                        <p:strVal val="visible"/>
                                      </p:to>
                                    </p:set>
                                    <p:anim calcmode="lin" valueType="num">
                                      <p:cBhvr additive="base">
                                        <p:cTn id="13" dur="500" fill="hold"/>
                                        <p:tgtEl>
                                          <p:spTgt spid="4506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06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3" name="Picture 5" descr="img2175636"/>
          <p:cNvPicPr>
            <a:picLocks noChangeAspect="1" noChangeArrowheads="1"/>
          </p:cNvPicPr>
          <p:nvPr/>
        </p:nvPicPr>
        <p:blipFill>
          <a:blip r:embed="rId2"/>
          <a:srcRect/>
          <a:stretch>
            <a:fillRect/>
          </a:stretch>
        </p:blipFill>
        <p:spPr bwMode="auto">
          <a:xfrm>
            <a:off x="179388" y="1052513"/>
            <a:ext cx="8836025" cy="4968875"/>
          </a:xfrm>
          <a:prstGeom prst="rect">
            <a:avLst/>
          </a:prstGeom>
          <a:noFill/>
          <a:ln w="9525">
            <a:noFill/>
            <a:miter lim="800000"/>
            <a:headEnd/>
            <a:tailEnd/>
          </a:ln>
        </p:spPr>
      </p:pic>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48133"/>
                                        </p:tgtEl>
                                        <p:attrNameLst>
                                          <p:attrName>style.visibility</p:attrName>
                                        </p:attrNameLst>
                                      </p:cBhvr>
                                      <p:to>
                                        <p:strVal val="visible"/>
                                      </p:to>
                                    </p:set>
                                    <p:anim calcmode="lin" valueType="num">
                                      <p:cBhvr additive="base">
                                        <p:cTn id="7" dur="500" fill="hold"/>
                                        <p:tgtEl>
                                          <p:spTgt spid="48133"/>
                                        </p:tgtEl>
                                        <p:attrNameLst>
                                          <p:attrName>ppt_x</p:attrName>
                                        </p:attrNameLst>
                                      </p:cBhvr>
                                      <p:tavLst>
                                        <p:tav tm="0">
                                          <p:val>
                                            <p:strVal val="#ppt_x"/>
                                          </p:val>
                                        </p:tav>
                                        <p:tav tm="100000">
                                          <p:val>
                                            <p:strVal val="#ppt_x"/>
                                          </p:val>
                                        </p:tav>
                                      </p:tavLst>
                                    </p:anim>
                                    <p:anim calcmode="lin" valueType="num">
                                      <p:cBhvr additive="base">
                                        <p:cTn id="8" dur="500" fill="hold"/>
                                        <p:tgtEl>
                                          <p:spTgt spid="48133"/>
                                        </p:tgtEl>
                                        <p:attrNameLst>
                                          <p:attrName>ppt_y</p:attrName>
                                        </p:attrNameLst>
                                      </p:cBhvr>
                                      <p:tavLst>
                                        <p:tav tm="0">
                                          <p:val>
                                            <p:strVal val="1+#ppt_h/2"/>
                                          </p:val>
                                        </p:tav>
                                        <p:tav tm="100000">
                                          <p:val>
                                            <p:strVal val="#ppt_y"/>
                                          </p:val>
                                        </p:tav>
                                      </p:tavLst>
                                    </p:anim>
                                  </p:childTnLst>
                                </p:cTn>
                              </p:par>
                              <p:par>
                                <p:cTn id="9" presetID="8" presetClass="emph" presetSubtype="0" fill="hold" nodeType="withEffect">
                                  <p:stCondLst>
                                    <p:cond delay="0"/>
                                  </p:stCondLst>
                                  <p:childTnLst>
                                    <p:animRot by="21600000">
                                      <p:cBhvr>
                                        <p:cTn id="10" dur="2000" fill="hold"/>
                                        <p:tgtEl>
                                          <p:spTgt spid="481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0" y="228600"/>
            <a:ext cx="9036050" cy="3797300"/>
          </a:xfrm>
        </p:spPr>
        <p:txBody>
          <a:bodyPr/>
          <a:lstStyle/>
          <a:p>
            <a:pPr eaLnBrk="1" hangingPunct="1">
              <a:lnSpc>
                <a:spcPct val="80000"/>
              </a:lnSpc>
              <a:spcAft>
                <a:spcPct val="30000"/>
              </a:spcAft>
              <a:buFontTx/>
              <a:buNone/>
              <a:defRPr/>
            </a:pPr>
            <a:r>
              <a:rPr lang="el-GR" sz="2800" i="1" u="sng" dirty="0" smtClean="0">
                <a:solidFill>
                  <a:schemeClr val="bg1"/>
                </a:solidFill>
              </a:rPr>
              <a:t>Θεραπεία </a:t>
            </a:r>
            <a:endParaRPr lang="el-GR" sz="2800" dirty="0" smtClean="0">
              <a:solidFill>
                <a:schemeClr val="bg1"/>
              </a:solidFill>
            </a:endParaRPr>
          </a:p>
          <a:p>
            <a:pPr marL="0" indent="0" algn="just" eaLnBrk="1" hangingPunct="1">
              <a:lnSpc>
                <a:spcPct val="80000"/>
              </a:lnSpc>
              <a:spcAft>
                <a:spcPct val="30000"/>
              </a:spcAft>
              <a:buFontTx/>
              <a:buNone/>
              <a:defRPr/>
            </a:pPr>
            <a:r>
              <a:rPr lang="el-GR" sz="2000" b="1" dirty="0" smtClean="0">
                <a:solidFill>
                  <a:schemeClr val="bg1"/>
                </a:solidFill>
              </a:rPr>
              <a:t>Η θεραπευτική επιλογή που έχουμε στο πρόβλημα της υπερβολικής ενασχόλησης ή εθισμού με το διαδίκτυο είναι η ψυχοθεραπεία ώστε να διερευνηθούν τα αίτια που οδήγησαν τον έφηβο σε αυτή τη στάση, στοχεύοντας στο να ξαναβρεί την εμπιστοσύνη στον εαυτό του και στη ζωή. Καμιά φορά, αν υποκρύπτεται και άλλη διαταραχή, μπορεί συνοδευτικά με την ψυχοθεραπεία να χρειαστεί και φαρμακευτική υποστήριξη. Να αναφέρουμε ότι στην Ευρώπη υπάρχουν κλινικές απεξάρτησης από το διαδίκτυο (Γερμανία, Ολλανδία). Οι στόχοι τους είναι να αποδείξουν στους έφηβους ότι η αληθινή περιπέτεια είναι πολύ πιο συναρπαστική από την εικονική. Έτσι θα τους βοηθήσουν ώστε να βελτιώσουν την αυτοεκτίμησή τους.</a:t>
            </a:r>
          </a:p>
        </p:txBody>
      </p:sp>
      <p:sp>
        <p:nvSpPr>
          <p:cNvPr id="4" name="Text Box 6"/>
          <p:cNvSpPr txBox="1">
            <a:spLocks noChangeArrowheads="1"/>
          </p:cNvSpPr>
          <p:nvPr/>
        </p:nvSpPr>
        <p:spPr bwMode="auto">
          <a:xfrm>
            <a:off x="5724525" y="0"/>
            <a:ext cx="3216275" cy="457200"/>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1" hangingPunct="1">
              <a:defRPr/>
            </a:pPr>
            <a:r>
              <a:rPr lang="el-GR" sz="2400" i="1" dirty="0">
                <a:solidFill>
                  <a:schemeClr val="bg1"/>
                </a:solidFill>
                <a:effectLst>
                  <a:outerShdw blurRad="38100" dist="38100" dir="2700000" algn="tl">
                    <a:srgbClr val="808080"/>
                  </a:outerShdw>
                </a:effectLst>
              </a:rPr>
              <a:t>Εθισμός στο Διαδίκτυο</a:t>
            </a:r>
          </a:p>
        </p:txBody>
      </p:sp>
      <p:pic>
        <p:nvPicPr>
          <p:cNvPr id="15364" name="Picture 2"/>
          <p:cNvPicPr>
            <a:picLocks noChangeAspect="1"/>
          </p:cNvPicPr>
          <p:nvPr/>
        </p:nvPicPr>
        <p:blipFill>
          <a:blip r:embed="rId2"/>
          <a:srcRect/>
          <a:stretch>
            <a:fillRect/>
          </a:stretch>
        </p:blipFill>
        <p:spPr bwMode="auto">
          <a:xfrm>
            <a:off x="1763713" y="3694113"/>
            <a:ext cx="5616575" cy="3159125"/>
          </a:xfrm>
          <a:prstGeom prst="rect">
            <a:avLst/>
          </a:prstGeom>
          <a:noFill/>
          <a:ln w="9525">
            <a:noFill/>
            <a:miter lim="800000"/>
            <a:headEnd/>
            <a:tailEnd/>
          </a:ln>
        </p:spPr>
      </p:pic>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7107">
                                            <p:txEl>
                                              <p:pRg st="1" end="1"/>
                                            </p:txEl>
                                          </p:spTgt>
                                        </p:tgtEl>
                                        <p:attrNameLst>
                                          <p:attrName>style.visibility</p:attrName>
                                        </p:attrNameLst>
                                      </p:cBhvr>
                                      <p:to>
                                        <p:strVal val="visible"/>
                                      </p:to>
                                    </p:set>
                                    <p:anim calcmode="lin" valueType="num">
                                      <p:cBhvr additive="base">
                                        <p:cTn id="7" dur="1000" fill="hold"/>
                                        <p:tgtEl>
                                          <p:spTgt spid="47107">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4710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395288" y="296863"/>
            <a:ext cx="8229600" cy="5545137"/>
          </a:xfrm>
        </p:spPr>
        <p:txBody>
          <a:bodyPr/>
          <a:lstStyle/>
          <a:p>
            <a:pPr eaLnBrk="1" hangingPunct="1">
              <a:lnSpc>
                <a:spcPct val="80000"/>
              </a:lnSpc>
              <a:spcAft>
                <a:spcPct val="30000"/>
              </a:spcAft>
              <a:buFontTx/>
              <a:buNone/>
              <a:defRPr/>
            </a:pPr>
            <a:r>
              <a:rPr lang="el-GR" sz="2800" i="1" u="sng" dirty="0" smtClean="0">
                <a:solidFill>
                  <a:schemeClr val="bg1"/>
                </a:solidFill>
                <a:effectLst>
                  <a:outerShdw blurRad="38100" dist="38100" dir="2700000" algn="tl">
                    <a:srgbClr val="808080"/>
                  </a:outerShdw>
                </a:effectLst>
              </a:rPr>
              <a:t>Θεραπεία </a:t>
            </a:r>
            <a:endParaRPr lang="el-GR" sz="2800" dirty="0" smtClean="0">
              <a:solidFill>
                <a:schemeClr val="bg1"/>
              </a:solidFill>
              <a:effectLst>
                <a:outerShdw blurRad="38100" dist="38100" dir="2700000" algn="tl">
                  <a:srgbClr val="808080"/>
                </a:outerShdw>
              </a:effectLst>
            </a:endParaRPr>
          </a:p>
          <a:p>
            <a:pPr marL="0" indent="0" algn="just" eaLnBrk="1" hangingPunct="1">
              <a:lnSpc>
                <a:spcPct val="80000"/>
              </a:lnSpc>
              <a:spcAft>
                <a:spcPct val="30000"/>
              </a:spcAft>
              <a:buFontTx/>
              <a:buNone/>
              <a:defRPr/>
            </a:pPr>
            <a:r>
              <a:rPr lang="el-GR" sz="2000" b="1" dirty="0" smtClean="0">
                <a:solidFill>
                  <a:schemeClr val="bg1"/>
                </a:solidFill>
                <a:effectLst>
                  <a:outerShdw blurRad="38100" dist="38100" dir="2700000" algn="tl">
                    <a:srgbClr val="808080"/>
                  </a:outerShdw>
                </a:effectLst>
              </a:rPr>
              <a:t>Κατά τη διάρκεια της θεραπείας δε διακόπτεται η χρήση, αλλά ο έφηβος μαθαίνει να θέτει όρια στη χρήση και να αρχίσει και πάλι την ενασχόληση με άλλες δραστηριότητες. Όλο και περισσότεροι άνθρωποι υποφέρουν από αυτού του είδους την εξάρτηση και την εκλογικεύουν με τη σκέψη ότι το internet αποτελεί απλά ένα μέσο διασκέδασης και ψυχαγωγίας που το χρησιμοποιούν αρκετοί.</a:t>
            </a:r>
          </a:p>
        </p:txBody>
      </p:sp>
      <p:sp>
        <p:nvSpPr>
          <p:cNvPr id="4" name="Text Box 6"/>
          <p:cNvSpPr txBox="1">
            <a:spLocks noChangeArrowheads="1"/>
          </p:cNvSpPr>
          <p:nvPr/>
        </p:nvSpPr>
        <p:spPr bwMode="auto">
          <a:xfrm>
            <a:off x="5724525" y="0"/>
            <a:ext cx="3216275" cy="457200"/>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1" hangingPunct="1">
              <a:defRPr/>
            </a:pPr>
            <a:r>
              <a:rPr lang="el-GR" sz="2400" i="1" dirty="0">
                <a:solidFill>
                  <a:schemeClr val="bg1"/>
                </a:solidFill>
                <a:effectLst>
                  <a:outerShdw blurRad="38100" dist="38100" dir="2700000" algn="tl">
                    <a:srgbClr val="808080"/>
                  </a:outerShdw>
                </a:effectLst>
              </a:rPr>
              <a:t>Εθισμός στο Διαδίκτυο</a:t>
            </a:r>
          </a:p>
        </p:txBody>
      </p:sp>
      <p:pic>
        <p:nvPicPr>
          <p:cNvPr id="16388" name="Picture 4"/>
          <p:cNvPicPr>
            <a:picLocks noChangeAspect="1"/>
          </p:cNvPicPr>
          <p:nvPr/>
        </p:nvPicPr>
        <p:blipFill>
          <a:blip r:embed="rId2"/>
          <a:srcRect/>
          <a:stretch>
            <a:fillRect/>
          </a:stretch>
        </p:blipFill>
        <p:spPr bwMode="auto">
          <a:xfrm>
            <a:off x="1908175" y="2565400"/>
            <a:ext cx="5499100" cy="4176713"/>
          </a:xfrm>
          <a:prstGeom prst="rect">
            <a:avLst/>
          </a:prstGeom>
          <a:noFill/>
          <a:ln w="9525">
            <a:noFill/>
            <a:miter lim="800000"/>
            <a:headEnd/>
            <a:tailEnd/>
          </a:ln>
        </p:spPr>
      </p:pic>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7107">
                                            <p:txEl>
                                              <p:pRg st="1" end="1"/>
                                            </p:txEl>
                                          </p:spTgt>
                                        </p:tgtEl>
                                        <p:attrNameLst>
                                          <p:attrName>style.visibility</p:attrName>
                                        </p:attrNameLst>
                                      </p:cBhvr>
                                      <p:to>
                                        <p:strVal val="visible"/>
                                      </p:to>
                                    </p:set>
                                    <p:anim calcmode="lin" valueType="num">
                                      <p:cBhvr additive="base">
                                        <p:cTn id="7" dur="1000" fill="hold"/>
                                        <p:tgtEl>
                                          <p:spTgt spid="47107">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4710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65067" y="2967335"/>
            <a:ext cx="2413867" cy="923330"/>
          </a:xfrm>
          <a:prstGeom prst="rect">
            <a:avLst/>
          </a:prstGeom>
          <a:noFill/>
        </p:spPr>
        <p:txBody>
          <a:bodyPr wrap="none">
            <a:spAutoFit/>
          </a:bodyPr>
          <a:lstStyle/>
          <a:p>
            <a:pPr algn="ctr" eaLnBrk="1" hangingPunct="1">
              <a:defRPr/>
            </a:pPr>
            <a:r>
              <a:rPr lang="el-GR" sz="5400" b="1" spc="600" dirty="0">
                <a:ln w="12700">
                  <a:solidFill>
                    <a:schemeClr val="accent5"/>
                  </a:solidFill>
                  <a:prstDash val="solid"/>
                </a:ln>
                <a:pattFill prst="ltDnDiag">
                  <a:fgClr>
                    <a:schemeClr val="accent5">
                      <a:lumMod val="60000"/>
                      <a:lumOff val="40000"/>
                    </a:schemeClr>
                  </a:fgClr>
                  <a:bgClr>
                    <a:schemeClr val="bg1"/>
                  </a:bgClr>
                </a:pattFill>
                <a:latin typeface="Arial" panose="020B0604020202020204" pitchFamily="34" charset="0"/>
                <a:cs typeface="Arial" panose="020B0604020202020204" pitchFamily="34" charset="0"/>
              </a:rPr>
              <a:t>Τέλος</a:t>
            </a:r>
            <a:endParaRPr lang="en-US" sz="5400" b="1" spc="600" dirty="0">
              <a:ln w="12700">
                <a:solidFill>
                  <a:schemeClr val="accent5"/>
                </a:solidFill>
                <a:prstDash val="solid"/>
              </a:ln>
              <a:pattFill prst="ltDnDiag">
                <a:fgClr>
                  <a:schemeClr val="accent5">
                    <a:lumMod val="60000"/>
                    <a:lumOff val="40000"/>
                  </a:schemeClr>
                </a:fgClr>
                <a:bgClr>
                  <a:schemeClr val="bg1"/>
                </a:bgClr>
              </a:pattFill>
              <a:latin typeface="Arial" panose="020B0604020202020204" pitchFamily="34" charset="0"/>
              <a:cs typeface="Arial" panose="020B0604020202020204" pitchFamily="34" charset="0"/>
            </a:endParaRPr>
          </a:p>
        </p:txBody>
      </p:sp>
    </p:spTree>
  </p:cSld>
  <p:clrMapOvr>
    <a:masterClrMapping/>
  </p:clrMapOvr>
  <p:transition spd="med">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headerimg"/>
          <p:cNvPicPr>
            <a:picLocks noChangeAspect="1" noChangeArrowheads="1"/>
          </p:cNvPicPr>
          <p:nvPr/>
        </p:nvPicPr>
        <p:blipFill>
          <a:blip r:embed="rId2">
            <a:extLst>
              <a:ext uri="{28A0092B-C50C-407E-A947-70E740481C1C}"/>
            </a:extLst>
          </a:blip>
          <a:srcRect l="9673" r="6448"/>
          <a:stretch>
            <a:fillRect/>
          </a:stretch>
        </p:blipFill>
        <p:spPr bwMode="auto">
          <a:xfrm>
            <a:off x="179512" y="404664"/>
            <a:ext cx="8784976" cy="3744416"/>
          </a:xfrm>
          <a:prstGeom prst="rect">
            <a:avLst/>
          </a:prstGeom>
          <a:ln>
            <a:noFill/>
          </a:ln>
          <a:effectLst>
            <a:softEdge rad="112500"/>
          </a:effectLst>
          <a:extLst>
            <a:ext uri="{909E8E84-426E-40DD-AFC4-6F175D3DCCD1}"/>
            <a:ext uri="{91240B29-F687-4F45-9708-019B960494DF}"/>
          </a:extLst>
        </p:spPr>
      </p:pic>
      <p:sp>
        <p:nvSpPr>
          <p:cNvPr id="2" name="Rectangle 1"/>
          <p:cNvSpPr/>
          <p:nvPr/>
        </p:nvSpPr>
        <p:spPr>
          <a:xfrm>
            <a:off x="1475656" y="4797152"/>
            <a:ext cx="6529726" cy="1200329"/>
          </a:xfrm>
          <a:prstGeom prst="rect">
            <a:avLst/>
          </a:prstGeom>
          <a:noFill/>
        </p:spPr>
        <p:txBody>
          <a:bodyPr>
            <a:spAutoFit/>
          </a:bodyPr>
          <a:lstStyle/>
          <a:p>
            <a:pPr algn="ctr" eaLnBrk="1" hangingPunct="1">
              <a:defRPr/>
            </a:pPr>
            <a:r>
              <a:rPr lang="el-GR"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Μιά εργασία των μαθητών </a:t>
            </a:r>
            <a:r>
              <a:rPr lang="el-GR" sz="36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της Ε</a:t>
            </a:r>
            <a:r>
              <a:rPr lang="el-GR" sz="36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 </a:t>
            </a:r>
            <a:r>
              <a:rPr lang="el-GR"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τάξης </a:t>
            </a:r>
            <a:endParaRPr 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cSld>
  <p:clrMapOvr>
    <a:masterClrMapping/>
  </p:clrMapOvr>
  <p:transition spd="med">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4"/>
          <p:cNvSpPr txBox="1">
            <a:spLocks noChangeArrowheads="1"/>
          </p:cNvSpPr>
          <p:nvPr/>
        </p:nvSpPr>
        <p:spPr bwMode="auto">
          <a:xfrm>
            <a:off x="5724525" y="44450"/>
            <a:ext cx="3216275" cy="457200"/>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1" hangingPunct="1">
              <a:defRPr/>
            </a:pPr>
            <a:r>
              <a:rPr lang="el-GR" sz="2400" i="1">
                <a:solidFill>
                  <a:schemeClr val="bg1"/>
                </a:solidFill>
                <a:effectLst>
                  <a:outerShdw blurRad="38100" dist="38100" dir="2700000" algn="tl">
                    <a:srgbClr val="808080"/>
                  </a:outerShdw>
                </a:effectLst>
              </a:rPr>
              <a:t>Εθισμός στο Διαδίκτυο</a:t>
            </a:r>
          </a:p>
        </p:txBody>
      </p:sp>
      <p:sp>
        <p:nvSpPr>
          <p:cNvPr id="26629" name="Text Box 5"/>
          <p:cNvSpPr txBox="1">
            <a:spLocks noChangeArrowheads="1"/>
          </p:cNvSpPr>
          <p:nvPr/>
        </p:nvSpPr>
        <p:spPr bwMode="auto">
          <a:xfrm>
            <a:off x="323850" y="765175"/>
            <a:ext cx="8353425" cy="5203825"/>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eaLnBrk="1" hangingPunct="1">
              <a:lnSpc>
                <a:spcPct val="200000"/>
              </a:lnSpc>
              <a:spcBef>
                <a:spcPct val="50000"/>
              </a:spcBef>
              <a:defRPr/>
            </a:pPr>
            <a:r>
              <a:rPr lang="el-GR" altLang="ja-JP" sz="2400" b="1">
                <a:solidFill>
                  <a:schemeClr val="bg1"/>
                </a:solidFill>
                <a:effectLst>
                  <a:outerShdw blurRad="38100" dist="38100" dir="2700000" algn="tl">
                    <a:srgbClr val="808080"/>
                  </a:outerShdw>
                </a:effectLst>
              </a:rPr>
              <a:t>Ορίζεται ως η </a:t>
            </a:r>
            <a:r>
              <a:rPr lang="el-GR" altLang="ja-JP" sz="2400" b="1" i="1">
                <a:solidFill>
                  <a:schemeClr val="bg1"/>
                </a:solidFill>
                <a:effectLst>
                  <a:outerShdw blurRad="38100" dist="38100" dir="2700000" algn="tl">
                    <a:srgbClr val="808080"/>
                  </a:outerShdw>
                </a:effectLst>
              </a:rPr>
              <a:t>ενασχόληση με τον  Η/Υ και το Internet για άντληση αισθήματος ικανοποίησης που συνοδεύεται με αύξηση του χρόνου που καταναλώνεται για την άντληση αυτού του αισθήματος. Έχει τα χαρακτηριστικά ψυχαναγκαστικής συμπεριφοράς, με αρνητικές συνέπειες στην προσωπική, οικογενειακή, εκπαιδευτική και επαγγελματική ζωή</a:t>
            </a:r>
            <a:r>
              <a:rPr lang="el-GR" altLang="ja-JP" sz="2400">
                <a:solidFill>
                  <a:schemeClr val="bg1"/>
                </a:solidFill>
              </a:rPr>
              <a:t>.</a:t>
            </a:r>
            <a:endParaRPr lang="el-GR" sz="2400">
              <a:solidFill>
                <a:schemeClr val="bg1"/>
              </a:solidFill>
            </a:endParaRPr>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6629">
                                            <p:txEl>
                                              <p:pRg st="0" end="0"/>
                                            </p:txEl>
                                          </p:spTgt>
                                        </p:tgtEl>
                                        <p:attrNameLst>
                                          <p:attrName>style.visibility</p:attrName>
                                        </p:attrNameLst>
                                      </p:cBhvr>
                                      <p:to>
                                        <p:strVal val="visible"/>
                                      </p:to>
                                    </p:set>
                                    <p:anim calcmode="discrete" valueType="clr">
                                      <p:cBhvr override="childStyle">
                                        <p:cTn id="7" dur="80"/>
                                        <p:tgtEl>
                                          <p:spTgt spid="2662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662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662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internet-addiction"/>
          <p:cNvPicPr>
            <a:picLocks noChangeAspect="1" noChangeArrowheads="1"/>
          </p:cNvPicPr>
          <p:nvPr/>
        </p:nvPicPr>
        <p:blipFill>
          <a:blip r:embed="rId2"/>
          <a:srcRect r="42242"/>
          <a:stretch>
            <a:fillRect/>
          </a:stretch>
        </p:blipFill>
        <p:spPr bwMode="auto">
          <a:xfrm>
            <a:off x="4764088" y="1268413"/>
            <a:ext cx="4344987" cy="4660900"/>
          </a:xfrm>
          <a:prstGeom prst="rect">
            <a:avLst/>
          </a:prstGeom>
          <a:noFill/>
          <a:ln w="9525">
            <a:noFill/>
            <a:miter lim="800000"/>
            <a:headEnd/>
            <a:tailEnd/>
          </a:ln>
        </p:spPr>
      </p:pic>
      <p:sp>
        <p:nvSpPr>
          <p:cNvPr id="35843" name="Rectangle 3"/>
          <p:cNvSpPr>
            <a:spLocks noGrp="1" noChangeArrowheads="1"/>
          </p:cNvSpPr>
          <p:nvPr>
            <p:ph type="body" idx="1"/>
          </p:nvPr>
        </p:nvSpPr>
        <p:spPr>
          <a:xfrm>
            <a:off x="60325" y="188913"/>
            <a:ext cx="4799013" cy="6669087"/>
          </a:xfrm>
        </p:spPr>
        <p:txBody>
          <a:bodyPr/>
          <a:lstStyle/>
          <a:p>
            <a:pPr marL="0" indent="0" algn="ctr" eaLnBrk="1" hangingPunct="1">
              <a:lnSpc>
                <a:spcPct val="200000"/>
              </a:lnSpc>
              <a:buFontTx/>
              <a:buNone/>
            </a:pPr>
            <a:r>
              <a:rPr lang="el-GR" sz="2800" smtClean="0">
                <a:solidFill>
                  <a:schemeClr val="bg1"/>
                </a:solidFill>
              </a:rPr>
              <a:t>Αιτίες</a:t>
            </a:r>
            <a:endParaRPr lang="en-US" sz="2800" smtClean="0">
              <a:solidFill>
                <a:schemeClr val="bg1"/>
              </a:solidFill>
            </a:endParaRPr>
          </a:p>
          <a:p>
            <a:pPr marL="0" indent="0" eaLnBrk="1" hangingPunct="1">
              <a:buFontTx/>
              <a:buNone/>
            </a:pPr>
            <a:r>
              <a:rPr lang="el-GR" sz="2400" smtClean="0">
                <a:solidFill>
                  <a:schemeClr val="bg1"/>
                </a:solidFill>
              </a:rPr>
              <a:t>Κοινές με αυτές των άλλων μορφών εθισμού (κάπνισμα, αλκοόλ):</a:t>
            </a:r>
          </a:p>
          <a:p>
            <a:pPr marL="0" indent="0" eaLnBrk="1" hangingPunct="1">
              <a:lnSpc>
                <a:spcPct val="150000"/>
              </a:lnSpc>
            </a:pPr>
            <a:r>
              <a:rPr lang="el-GR" sz="2800" smtClean="0">
                <a:solidFill>
                  <a:schemeClr val="bg1"/>
                </a:solidFill>
              </a:rPr>
              <a:t> </a:t>
            </a:r>
            <a:r>
              <a:rPr lang="el-GR" sz="2400" smtClean="0">
                <a:solidFill>
                  <a:schemeClr val="bg1"/>
                </a:solidFill>
              </a:rPr>
              <a:t>το επιβαρυμένο με συγκρούσεις οικογενειακό περιβάλλον </a:t>
            </a:r>
          </a:p>
          <a:p>
            <a:pPr marL="0" indent="0" eaLnBrk="1" hangingPunct="1">
              <a:lnSpc>
                <a:spcPct val="150000"/>
              </a:lnSpc>
            </a:pPr>
            <a:endParaRPr lang="el-GR" sz="2400" smtClean="0">
              <a:solidFill>
                <a:schemeClr val="bg1"/>
              </a:solidFill>
            </a:endParaRPr>
          </a:p>
          <a:p>
            <a:pPr marL="0" indent="0" eaLnBrk="1" hangingPunct="1">
              <a:lnSpc>
                <a:spcPct val="150000"/>
              </a:lnSpc>
            </a:pPr>
            <a:r>
              <a:rPr lang="el-GR" sz="2400" smtClean="0">
                <a:solidFill>
                  <a:schemeClr val="bg1"/>
                </a:solidFill>
              </a:rPr>
              <a:t> οι μειωμένες κοινωνικές δεξιότητες που περιορίζουν την δυνατότητα δημιουργίας διαπροσωπικών σχέσεων</a:t>
            </a:r>
          </a:p>
        </p:txBody>
      </p:sp>
      <p:sp>
        <p:nvSpPr>
          <p:cNvPr id="35844" name="Text Box 4"/>
          <p:cNvSpPr txBox="1">
            <a:spLocks noChangeArrowheads="1"/>
          </p:cNvSpPr>
          <p:nvPr/>
        </p:nvSpPr>
        <p:spPr bwMode="auto">
          <a:xfrm>
            <a:off x="5724525" y="0"/>
            <a:ext cx="3216275" cy="457200"/>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1" hangingPunct="1">
              <a:defRPr/>
            </a:pPr>
            <a:r>
              <a:rPr lang="el-GR" sz="2400" i="1">
                <a:solidFill>
                  <a:schemeClr val="bg1"/>
                </a:solidFill>
                <a:effectLst>
                  <a:outerShdw blurRad="38100" dist="38100" dir="2700000" algn="tl">
                    <a:srgbClr val="808080"/>
                  </a:outerShdw>
                </a:effectLst>
              </a:rPr>
              <a:t>Εθισμός στο Διαδίκτυο</a:t>
            </a:r>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5843">
                                            <p:txEl>
                                              <p:pRg st="2" end="2"/>
                                            </p:txEl>
                                          </p:spTgt>
                                        </p:tgtEl>
                                        <p:attrNameLst>
                                          <p:attrName>style.visibility</p:attrName>
                                        </p:attrNameLst>
                                      </p:cBhvr>
                                      <p:to>
                                        <p:strVal val="visible"/>
                                      </p:to>
                                    </p:set>
                                    <p:anim calcmode="lin" valueType="num">
                                      <p:cBhvr additive="base">
                                        <p:cTn id="7" dur="5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5843">
                                            <p:txEl>
                                              <p:pRg st="4" end="4"/>
                                            </p:txEl>
                                          </p:spTgt>
                                        </p:tgtEl>
                                        <p:attrNameLst>
                                          <p:attrName>style.visibility</p:attrName>
                                        </p:attrNameLst>
                                      </p:cBhvr>
                                      <p:to>
                                        <p:strVal val="visible"/>
                                      </p:to>
                                    </p:set>
                                    <p:anim calcmode="lin" valueType="num">
                                      <p:cBhvr additive="base">
                                        <p:cTn id="13" dur="500" fill="hold"/>
                                        <p:tgtEl>
                                          <p:spTgt spid="3584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4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a:xfrm>
            <a:off x="0" y="4124325"/>
            <a:ext cx="8940800" cy="3286125"/>
          </a:xfrm>
        </p:spPr>
        <p:txBody>
          <a:bodyPr/>
          <a:lstStyle/>
          <a:p>
            <a:pPr marL="0" indent="0" algn="ctr" eaLnBrk="1" hangingPunct="1">
              <a:buFontTx/>
              <a:buNone/>
              <a:defRPr/>
            </a:pPr>
            <a:r>
              <a:rPr lang="el-GR" sz="2400" dirty="0" smtClean="0">
                <a:solidFill>
                  <a:schemeClr val="bg1"/>
                </a:solidFill>
              </a:rPr>
              <a:t>Αιτίες</a:t>
            </a:r>
            <a:endParaRPr lang="en-US" sz="2400" dirty="0" smtClean="0">
              <a:solidFill>
                <a:schemeClr val="bg1"/>
              </a:solidFill>
            </a:endParaRPr>
          </a:p>
          <a:p>
            <a:pPr eaLnBrk="1" hangingPunct="1">
              <a:lnSpc>
                <a:spcPct val="150000"/>
              </a:lnSpc>
              <a:defRPr/>
            </a:pPr>
            <a:r>
              <a:rPr lang="el-GR" sz="2000" dirty="0" smtClean="0">
                <a:solidFill>
                  <a:schemeClr val="bg1"/>
                </a:solidFill>
              </a:rPr>
              <a:t>οι μεγάλες δυνατότητες "εικονικής" κοινωνικοποίησης μέσα από πλαστούς αυτοδημιούργητους χαρακτήρες </a:t>
            </a:r>
          </a:p>
          <a:p>
            <a:pPr marL="0" indent="0" eaLnBrk="1" hangingPunct="1">
              <a:buFontTx/>
              <a:buNone/>
              <a:defRPr/>
            </a:pPr>
            <a:endParaRPr lang="el-GR" sz="2000" dirty="0" smtClean="0">
              <a:solidFill>
                <a:schemeClr val="bg1"/>
              </a:solidFill>
            </a:endParaRPr>
          </a:p>
          <a:p>
            <a:pPr eaLnBrk="1" hangingPunct="1">
              <a:lnSpc>
                <a:spcPct val="150000"/>
              </a:lnSpc>
              <a:spcBef>
                <a:spcPts val="0"/>
              </a:spcBef>
              <a:defRPr/>
            </a:pPr>
            <a:r>
              <a:rPr lang="el-GR" sz="2000" dirty="0" smtClean="0">
                <a:solidFill>
                  <a:schemeClr val="bg1"/>
                </a:solidFill>
              </a:rPr>
              <a:t>η διάθεση ανάληψης εικονικών ρόλων ώστε να καλυφθεί η αδυναμία ανάληψης φυσικών ρόλων</a:t>
            </a:r>
          </a:p>
        </p:txBody>
      </p:sp>
      <p:sp>
        <p:nvSpPr>
          <p:cNvPr id="35844" name="Text Box 4"/>
          <p:cNvSpPr txBox="1">
            <a:spLocks noChangeArrowheads="1"/>
          </p:cNvSpPr>
          <p:nvPr/>
        </p:nvSpPr>
        <p:spPr bwMode="auto">
          <a:xfrm>
            <a:off x="5724525" y="0"/>
            <a:ext cx="3216275" cy="457200"/>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1" hangingPunct="1">
              <a:defRPr/>
            </a:pPr>
            <a:r>
              <a:rPr lang="el-GR" sz="2400" i="1">
                <a:solidFill>
                  <a:schemeClr val="bg1"/>
                </a:solidFill>
                <a:effectLst>
                  <a:outerShdw blurRad="38100" dist="38100" dir="2700000" algn="tl">
                    <a:srgbClr val="808080"/>
                  </a:outerShdw>
                </a:effectLst>
              </a:rPr>
              <a:t>Εθισμός στο Διαδίκτυο</a:t>
            </a:r>
          </a:p>
        </p:txBody>
      </p:sp>
      <p:pic>
        <p:nvPicPr>
          <p:cNvPr id="6148" name="Picture 1"/>
          <p:cNvPicPr>
            <a:picLocks noChangeAspect="1"/>
          </p:cNvPicPr>
          <p:nvPr/>
        </p:nvPicPr>
        <p:blipFill>
          <a:blip r:embed="rId2"/>
          <a:srcRect/>
          <a:stretch>
            <a:fillRect/>
          </a:stretch>
        </p:blipFill>
        <p:spPr bwMode="auto">
          <a:xfrm>
            <a:off x="2076450" y="554038"/>
            <a:ext cx="5256213" cy="3503612"/>
          </a:xfrm>
          <a:prstGeom prst="rect">
            <a:avLst/>
          </a:prstGeom>
          <a:noFill/>
          <a:ln w="9525">
            <a:noFill/>
            <a:miter lim="800000"/>
            <a:headEnd/>
            <a:tailEnd/>
          </a:ln>
        </p:spPr>
      </p:pic>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5843">
                                            <p:txEl>
                                              <p:pRg st="1" end="1"/>
                                            </p:txEl>
                                          </p:spTgt>
                                        </p:tgtEl>
                                        <p:attrNameLst>
                                          <p:attrName>style.visibility</p:attrName>
                                        </p:attrNameLst>
                                      </p:cBhvr>
                                      <p:to>
                                        <p:strVal val="visible"/>
                                      </p:to>
                                    </p:set>
                                    <p:anim calcmode="lin" valueType="num">
                                      <p:cBhvr additive="base">
                                        <p:cTn id="7" dur="5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5843">
                                            <p:txEl>
                                              <p:pRg st="3" end="3"/>
                                            </p:txEl>
                                          </p:spTgt>
                                        </p:tgtEl>
                                        <p:attrNameLst>
                                          <p:attrName>style.visibility</p:attrName>
                                        </p:attrNameLst>
                                      </p:cBhvr>
                                      <p:to>
                                        <p:strVal val="visible"/>
                                      </p:to>
                                    </p:set>
                                    <p:anim calcmode="lin" valueType="num">
                                      <p:cBhvr additive="base">
                                        <p:cTn id="13" dur="500" fill="hold"/>
                                        <p:tgtEl>
                                          <p:spTgt spid="3584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4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Text Box 4"/>
          <p:cNvSpPr txBox="1">
            <a:spLocks noChangeArrowheads="1"/>
          </p:cNvSpPr>
          <p:nvPr/>
        </p:nvSpPr>
        <p:spPr bwMode="auto">
          <a:xfrm>
            <a:off x="5724525" y="0"/>
            <a:ext cx="3216275" cy="457200"/>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1" hangingPunct="1">
              <a:defRPr/>
            </a:pPr>
            <a:r>
              <a:rPr lang="el-GR" sz="2400" i="1">
                <a:solidFill>
                  <a:schemeClr val="bg1"/>
                </a:solidFill>
                <a:effectLst>
                  <a:outerShdw blurRad="38100" dist="38100" dir="2700000" algn="tl">
                    <a:srgbClr val="808080"/>
                  </a:outerShdw>
                </a:effectLst>
              </a:rPr>
              <a:t>Εθισμός στο Διαδίκτυο</a:t>
            </a:r>
          </a:p>
        </p:txBody>
      </p:sp>
      <p:sp>
        <p:nvSpPr>
          <p:cNvPr id="7171" name="Text Box 5"/>
          <p:cNvSpPr txBox="1">
            <a:spLocks noChangeArrowheads="1"/>
          </p:cNvSpPr>
          <p:nvPr/>
        </p:nvSpPr>
        <p:spPr bwMode="auto">
          <a:xfrm>
            <a:off x="611188" y="765175"/>
            <a:ext cx="7993062" cy="366713"/>
          </a:xfrm>
          <a:prstGeom prst="rect">
            <a:avLst/>
          </a:prstGeom>
          <a:noFill/>
          <a:ln w="9525">
            <a:noFill/>
            <a:miter lim="800000"/>
            <a:headEnd/>
            <a:tailEnd/>
          </a:ln>
        </p:spPr>
        <p:txBody>
          <a:bodyPr>
            <a:spAutoFit/>
          </a:bodyPr>
          <a:lstStyle/>
          <a:p>
            <a:pPr eaLnBrk="1" hangingPunct="1">
              <a:spcBef>
                <a:spcPct val="50000"/>
              </a:spcBef>
            </a:pPr>
            <a:endParaRPr lang="el-GR"/>
          </a:p>
        </p:txBody>
      </p:sp>
      <p:sp>
        <p:nvSpPr>
          <p:cNvPr id="41990" name="Rectangle 6"/>
          <p:cNvSpPr>
            <a:spLocks noChangeArrowheads="1"/>
          </p:cNvSpPr>
          <p:nvPr/>
        </p:nvSpPr>
        <p:spPr bwMode="auto">
          <a:xfrm>
            <a:off x="47625" y="53975"/>
            <a:ext cx="8893175" cy="2586038"/>
          </a:xfrm>
          <a:prstGeom prst="rect">
            <a:avLst/>
          </a:prstGeom>
          <a:noFill/>
          <a:ln>
            <a:noFill/>
          </a:ln>
          <a:effectLst/>
          <a:extLst>
            <a:ext uri="{909E8E84-426E-40DD-AFC4-6F175D3DCCD1}"/>
            <a:ext uri="{91240B29-F687-4F45-9708-019B960494DF}"/>
            <a:ext uri="{AF507438-7753-43E0-B8FC-AC1667EBCBE1}"/>
          </a:extLst>
        </p:spPr>
        <p:txBody>
          <a:bodyPr anchor="ctr">
            <a:spAutoFit/>
          </a:bodyPr>
          <a:lstStyle/>
          <a:p>
            <a:pPr eaLnBrk="1" hangingPunct="1">
              <a:spcBef>
                <a:spcPts val="600"/>
              </a:spcBef>
              <a:spcAft>
                <a:spcPts val="600"/>
              </a:spcAft>
              <a:tabLst>
                <a:tab pos="457200" algn="l"/>
              </a:tabLst>
              <a:defRPr/>
            </a:pPr>
            <a:r>
              <a:rPr lang="el-GR" sz="2400" b="1" dirty="0">
                <a:solidFill>
                  <a:schemeClr val="bg1"/>
                </a:solidFill>
                <a:effectLst>
                  <a:outerShdw blurRad="38100" dist="38100" dir="2700000" algn="tl">
                    <a:srgbClr val="808080"/>
                  </a:outerShdw>
                </a:effectLst>
              </a:rPr>
              <a:t>Συμπτώματα</a:t>
            </a:r>
          </a:p>
          <a:p>
            <a:pPr eaLnBrk="1" hangingPunct="1">
              <a:spcBef>
                <a:spcPts val="600"/>
              </a:spcBef>
              <a:spcAft>
                <a:spcPts val="600"/>
              </a:spcAft>
              <a:buFontTx/>
              <a:buChar char="•"/>
              <a:tabLst>
                <a:tab pos="457200" algn="l"/>
              </a:tabLst>
              <a:defRPr/>
            </a:pPr>
            <a:r>
              <a:rPr lang="el-GR" b="1" dirty="0">
                <a:solidFill>
                  <a:schemeClr val="bg1"/>
                </a:solidFill>
                <a:effectLst>
                  <a:outerShdw blurRad="38100" dist="38100" dir="2700000" algn="tl">
                    <a:srgbClr val="808080"/>
                  </a:outerShdw>
                </a:effectLst>
              </a:rPr>
              <a:t> Κατανάλωση υπερβολικού χρόνου ή και χρήματος σε δραστηριότητες σχετικές με το διαδίκτυο (υπολογιστές, λογισμικά, σκληροί δίσκοι κ.λ.π).</a:t>
            </a:r>
          </a:p>
          <a:p>
            <a:pPr eaLnBrk="1" hangingPunct="1">
              <a:spcBef>
                <a:spcPts val="600"/>
              </a:spcBef>
              <a:spcAft>
                <a:spcPts val="600"/>
              </a:spcAft>
              <a:buFontTx/>
              <a:buChar char="•"/>
              <a:tabLst>
                <a:tab pos="457200" algn="l"/>
              </a:tabLst>
              <a:defRPr/>
            </a:pPr>
            <a:r>
              <a:rPr lang="el-GR" b="1" dirty="0">
                <a:solidFill>
                  <a:schemeClr val="bg1"/>
                </a:solidFill>
                <a:effectLst>
                  <a:outerShdw blurRad="38100" dist="38100" dir="2700000" algn="tl">
                    <a:srgbClr val="808080"/>
                  </a:outerShdw>
                </a:effectLst>
              </a:rPr>
              <a:t> Έκπτωση λειτουργικότητας του ατόμου σε κοινωνικό, οικογενειακό αλλά και προσωπικό επίπεδο.</a:t>
            </a:r>
          </a:p>
          <a:p>
            <a:pPr eaLnBrk="1" hangingPunct="1">
              <a:spcBef>
                <a:spcPts val="600"/>
              </a:spcBef>
              <a:spcAft>
                <a:spcPts val="600"/>
              </a:spcAft>
              <a:buFontTx/>
              <a:buChar char="•"/>
              <a:tabLst>
                <a:tab pos="457200" algn="l"/>
              </a:tabLst>
              <a:defRPr/>
            </a:pPr>
            <a:r>
              <a:rPr lang="el-GR" b="1" dirty="0">
                <a:solidFill>
                  <a:schemeClr val="bg1"/>
                </a:solidFill>
                <a:effectLst>
                  <a:outerShdw blurRad="38100" dist="38100" dir="2700000" algn="tl">
                    <a:srgbClr val="808080"/>
                  </a:outerShdw>
                </a:effectLst>
              </a:rPr>
              <a:t> Μειωμένη επίδοση στο σχολείο λόγω των πολλών ωρών που περνάει ο έφηβος στο διαδίκτυο</a:t>
            </a:r>
            <a:r>
              <a:rPr lang="en-US" b="1" dirty="0">
                <a:solidFill>
                  <a:schemeClr val="bg1"/>
                </a:solidFill>
                <a:effectLst>
                  <a:outerShdw blurRad="38100" dist="38100" dir="2700000" algn="tl">
                    <a:srgbClr val="808080"/>
                  </a:outerShdw>
                </a:effectLst>
              </a:rPr>
              <a:t>.</a:t>
            </a:r>
            <a:endParaRPr lang="el-GR" b="1" dirty="0">
              <a:solidFill>
                <a:schemeClr val="bg1"/>
              </a:solidFill>
              <a:effectLst>
                <a:outerShdw blurRad="38100" dist="38100" dir="2700000" algn="tl">
                  <a:srgbClr val="808080"/>
                </a:outerShdw>
              </a:effectLst>
            </a:endParaRPr>
          </a:p>
        </p:txBody>
      </p:sp>
      <p:pic>
        <p:nvPicPr>
          <p:cNvPr id="7173" name="Picture 1"/>
          <p:cNvPicPr>
            <a:picLocks noChangeAspect="1"/>
          </p:cNvPicPr>
          <p:nvPr/>
        </p:nvPicPr>
        <p:blipFill>
          <a:blip r:embed="rId2"/>
          <a:srcRect/>
          <a:stretch>
            <a:fillRect/>
          </a:stretch>
        </p:blipFill>
        <p:spPr bwMode="auto">
          <a:xfrm>
            <a:off x="1908175" y="2917825"/>
            <a:ext cx="5624513" cy="3735388"/>
          </a:xfrm>
          <a:prstGeom prst="rect">
            <a:avLst/>
          </a:prstGeom>
          <a:noFill/>
          <a:ln w="9525">
            <a:noFill/>
            <a:miter lim="800000"/>
            <a:headEnd/>
            <a:tailEnd/>
          </a:ln>
        </p:spPr>
      </p:pic>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1990">
                                            <p:txEl>
                                              <p:pRg st="1" end="1"/>
                                            </p:txEl>
                                          </p:spTgt>
                                        </p:tgtEl>
                                        <p:attrNameLst>
                                          <p:attrName>style.visibility</p:attrName>
                                        </p:attrNameLst>
                                      </p:cBhvr>
                                      <p:to>
                                        <p:strVal val="visible"/>
                                      </p:to>
                                    </p:set>
                                    <p:anim calcmode="lin" valueType="num">
                                      <p:cBhvr additive="base">
                                        <p:cTn id="7" dur="1000" fill="hold"/>
                                        <p:tgtEl>
                                          <p:spTgt spid="41990">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4199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1990">
                                            <p:txEl>
                                              <p:pRg st="2" end="2"/>
                                            </p:txEl>
                                          </p:spTgt>
                                        </p:tgtEl>
                                        <p:attrNameLst>
                                          <p:attrName>style.visibility</p:attrName>
                                        </p:attrNameLst>
                                      </p:cBhvr>
                                      <p:to>
                                        <p:strVal val="visible"/>
                                      </p:to>
                                    </p:set>
                                    <p:anim calcmode="lin" valueType="num">
                                      <p:cBhvr additive="base">
                                        <p:cTn id="13" dur="1000" fill="hold"/>
                                        <p:tgtEl>
                                          <p:spTgt spid="41990">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4199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1990">
                                            <p:txEl>
                                              <p:pRg st="3" end="3"/>
                                            </p:txEl>
                                          </p:spTgt>
                                        </p:tgtEl>
                                        <p:attrNameLst>
                                          <p:attrName>style.visibility</p:attrName>
                                        </p:attrNameLst>
                                      </p:cBhvr>
                                      <p:to>
                                        <p:strVal val="visible"/>
                                      </p:to>
                                    </p:set>
                                    <p:anim calcmode="lin" valueType="num">
                                      <p:cBhvr additive="base">
                                        <p:cTn id="19" dur="1000" fill="hold"/>
                                        <p:tgtEl>
                                          <p:spTgt spid="41990">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4199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Text Box 4"/>
          <p:cNvSpPr txBox="1">
            <a:spLocks noChangeArrowheads="1"/>
          </p:cNvSpPr>
          <p:nvPr/>
        </p:nvSpPr>
        <p:spPr bwMode="auto">
          <a:xfrm>
            <a:off x="5724525" y="0"/>
            <a:ext cx="3216275" cy="457200"/>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1" hangingPunct="1">
              <a:defRPr/>
            </a:pPr>
            <a:r>
              <a:rPr lang="el-GR" sz="2400" i="1">
                <a:solidFill>
                  <a:schemeClr val="bg1"/>
                </a:solidFill>
                <a:effectLst>
                  <a:outerShdw blurRad="38100" dist="38100" dir="2700000" algn="tl">
                    <a:srgbClr val="808080"/>
                  </a:outerShdw>
                </a:effectLst>
              </a:rPr>
              <a:t>Εθισμός στο Διαδίκτυο</a:t>
            </a:r>
          </a:p>
        </p:txBody>
      </p:sp>
      <p:sp>
        <p:nvSpPr>
          <p:cNvPr id="8195" name="Text Box 5"/>
          <p:cNvSpPr txBox="1">
            <a:spLocks noChangeArrowheads="1"/>
          </p:cNvSpPr>
          <p:nvPr/>
        </p:nvSpPr>
        <p:spPr bwMode="auto">
          <a:xfrm>
            <a:off x="611188" y="765175"/>
            <a:ext cx="7993062" cy="366713"/>
          </a:xfrm>
          <a:prstGeom prst="rect">
            <a:avLst/>
          </a:prstGeom>
          <a:noFill/>
          <a:ln w="9525">
            <a:noFill/>
            <a:miter lim="800000"/>
            <a:headEnd/>
            <a:tailEnd/>
          </a:ln>
        </p:spPr>
        <p:txBody>
          <a:bodyPr>
            <a:spAutoFit/>
          </a:bodyPr>
          <a:lstStyle/>
          <a:p>
            <a:pPr eaLnBrk="1" hangingPunct="1">
              <a:spcBef>
                <a:spcPct val="50000"/>
              </a:spcBef>
            </a:pPr>
            <a:endParaRPr lang="el-GR"/>
          </a:p>
        </p:txBody>
      </p:sp>
      <p:sp>
        <p:nvSpPr>
          <p:cNvPr id="41990" name="Rectangle 6"/>
          <p:cNvSpPr>
            <a:spLocks noChangeArrowheads="1"/>
          </p:cNvSpPr>
          <p:nvPr/>
        </p:nvSpPr>
        <p:spPr bwMode="auto">
          <a:xfrm>
            <a:off x="250825" y="261938"/>
            <a:ext cx="3889375" cy="6443662"/>
          </a:xfrm>
          <a:prstGeom prst="rect">
            <a:avLst/>
          </a:prstGeom>
          <a:noFill/>
          <a:ln>
            <a:noFill/>
          </a:ln>
          <a:effectLst/>
          <a:extLst>
            <a:ext uri="{909E8E84-426E-40DD-AFC4-6F175D3DCCD1}"/>
            <a:ext uri="{91240B29-F687-4F45-9708-019B960494DF}"/>
            <a:ext uri="{AF507438-7753-43E0-B8FC-AC1667EBCBE1}"/>
          </a:extLst>
        </p:spPr>
        <p:txBody>
          <a:bodyPr anchor="ctr">
            <a:spAutoFit/>
          </a:bodyPr>
          <a:lstStyle/>
          <a:p>
            <a:pPr algn="just" eaLnBrk="1" hangingPunct="1">
              <a:tabLst>
                <a:tab pos="457200" algn="l"/>
              </a:tabLst>
              <a:defRPr/>
            </a:pPr>
            <a:r>
              <a:rPr lang="el-GR" sz="2400" b="1" dirty="0">
                <a:solidFill>
                  <a:schemeClr val="bg1"/>
                </a:solidFill>
                <a:effectLst>
                  <a:outerShdw blurRad="38100" dist="38100" dir="2700000" algn="tl">
                    <a:srgbClr val="808080"/>
                  </a:outerShdw>
                </a:effectLst>
              </a:rPr>
              <a:t>Συμπτώματα</a:t>
            </a:r>
          </a:p>
          <a:p>
            <a:pPr algn="just" eaLnBrk="1" hangingPunct="1">
              <a:tabLst>
                <a:tab pos="457200" algn="l"/>
              </a:tabLst>
              <a:defRPr/>
            </a:pPr>
            <a:r>
              <a:rPr lang="el-GR" b="1" dirty="0">
                <a:solidFill>
                  <a:schemeClr val="bg1"/>
                </a:solidFill>
                <a:effectLst>
                  <a:outerShdw blurRad="38100" dist="38100" dir="2700000" algn="tl">
                    <a:srgbClr val="808080"/>
                  </a:outerShdw>
                </a:effectLst>
              </a:rPr>
              <a:t>Σε προχωρημένες περιπτώσεις ο έφηβος δεν κοιμάται, παραμελεί την προσωπική του υγιεινή, μπορεί να σταματήσει ακόμα και το σχολείο.</a:t>
            </a:r>
          </a:p>
          <a:p>
            <a:pPr algn="just" eaLnBrk="1" hangingPunct="1">
              <a:spcAft>
                <a:spcPct val="30000"/>
              </a:spcAft>
              <a:buFontTx/>
              <a:buChar char="•"/>
              <a:tabLst>
                <a:tab pos="457200" algn="l"/>
              </a:tabLst>
              <a:defRPr/>
            </a:pPr>
            <a:r>
              <a:rPr lang="el-GR" b="1" dirty="0">
                <a:solidFill>
                  <a:schemeClr val="bg1"/>
                </a:solidFill>
                <a:effectLst>
                  <a:outerShdw blurRad="38100" dist="38100" dir="2700000" algn="tl">
                    <a:srgbClr val="808080"/>
                  </a:outerShdw>
                </a:effectLst>
              </a:rPr>
              <a:t> Απομόνωση από την οικογένεια και τους φίλους του, γίνεται επιθετικός, μπορεί να κλέβει χρήματα από του γονείς για να παίζει. </a:t>
            </a:r>
          </a:p>
          <a:p>
            <a:pPr algn="just" eaLnBrk="1" hangingPunct="1">
              <a:spcAft>
                <a:spcPct val="30000"/>
              </a:spcAft>
              <a:buFontTx/>
              <a:buChar char="•"/>
              <a:tabLst>
                <a:tab pos="457200" algn="l"/>
              </a:tabLst>
              <a:defRPr/>
            </a:pPr>
            <a:r>
              <a:rPr lang="el-GR" b="1" dirty="0">
                <a:solidFill>
                  <a:schemeClr val="bg1"/>
                </a:solidFill>
                <a:effectLst>
                  <a:outerShdw blurRad="38100" dist="38100" dir="2700000" algn="tl">
                    <a:srgbClr val="808080"/>
                  </a:outerShdw>
                </a:effectLst>
              </a:rPr>
              <a:t> Φτάνει σε σημείο να μην τρώει όσο πρέπει (απώλεια βάρους)  ή και το αντίθετο  (να παχαίνει πολύ).</a:t>
            </a:r>
          </a:p>
          <a:p>
            <a:pPr algn="just" eaLnBrk="1" hangingPunct="1">
              <a:spcAft>
                <a:spcPct val="30000"/>
              </a:spcAft>
              <a:buFontTx/>
              <a:buChar char="•"/>
              <a:tabLst>
                <a:tab pos="457200" algn="l"/>
              </a:tabLst>
              <a:defRPr/>
            </a:pPr>
            <a:r>
              <a:rPr lang="el-GR" b="1" dirty="0">
                <a:solidFill>
                  <a:schemeClr val="bg1"/>
                </a:solidFill>
                <a:effectLst>
                  <a:outerShdw blurRad="38100" dist="38100" dir="2700000" algn="tl">
                    <a:srgbClr val="808080"/>
                  </a:outerShdw>
                </a:effectLst>
              </a:rPr>
              <a:t> Συμπτώματα συνδρόμου απόσυρσης, όπως ψυχοκινητική διέγερση, εκούσια ή ακούσια κίνηση δακτυλογράφησης των δακτύλων του χεριού ,άγχος, έμμονη σκέψη για το διαδίκτυο και όνειρα για το διαδίκτυο.</a:t>
            </a:r>
          </a:p>
        </p:txBody>
      </p:sp>
      <p:pic>
        <p:nvPicPr>
          <p:cNvPr id="8197" name="Picture 1"/>
          <p:cNvPicPr>
            <a:picLocks noChangeAspect="1"/>
          </p:cNvPicPr>
          <p:nvPr/>
        </p:nvPicPr>
        <p:blipFill>
          <a:blip r:embed="rId2"/>
          <a:srcRect/>
          <a:stretch>
            <a:fillRect/>
          </a:stretch>
        </p:blipFill>
        <p:spPr bwMode="auto">
          <a:xfrm>
            <a:off x="4365625" y="765175"/>
            <a:ext cx="4238625" cy="5553075"/>
          </a:xfrm>
          <a:prstGeom prst="rect">
            <a:avLst/>
          </a:prstGeom>
          <a:noFill/>
          <a:ln w="9525">
            <a:noFill/>
            <a:miter lim="800000"/>
            <a:headEnd/>
            <a:tailEnd/>
          </a:ln>
        </p:spPr>
      </p:pic>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1990">
                                            <p:txEl>
                                              <p:pRg st="1" end="1"/>
                                            </p:txEl>
                                          </p:spTgt>
                                        </p:tgtEl>
                                        <p:attrNameLst>
                                          <p:attrName>style.visibility</p:attrName>
                                        </p:attrNameLst>
                                      </p:cBhvr>
                                      <p:to>
                                        <p:strVal val="visible"/>
                                      </p:to>
                                    </p:set>
                                    <p:anim calcmode="lin" valueType="num">
                                      <p:cBhvr additive="base">
                                        <p:cTn id="7" dur="1000" fill="hold"/>
                                        <p:tgtEl>
                                          <p:spTgt spid="41990">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4199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1990">
                                            <p:txEl>
                                              <p:pRg st="2" end="2"/>
                                            </p:txEl>
                                          </p:spTgt>
                                        </p:tgtEl>
                                        <p:attrNameLst>
                                          <p:attrName>style.visibility</p:attrName>
                                        </p:attrNameLst>
                                      </p:cBhvr>
                                      <p:to>
                                        <p:strVal val="visible"/>
                                      </p:to>
                                    </p:set>
                                    <p:anim calcmode="lin" valueType="num">
                                      <p:cBhvr additive="base">
                                        <p:cTn id="13" dur="1000" fill="hold"/>
                                        <p:tgtEl>
                                          <p:spTgt spid="41990">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4199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1990">
                                            <p:txEl>
                                              <p:pRg st="3" end="3"/>
                                            </p:txEl>
                                          </p:spTgt>
                                        </p:tgtEl>
                                        <p:attrNameLst>
                                          <p:attrName>style.visibility</p:attrName>
                                        </p:attrNameLst>
                                      </p:cBhvr>
                                      <p:to>
                                        <p:strVal val="visible"/>
                                      </p:to>
                                    </p:set>
                                    <p:anim calcmode="lin" valueType="num">
                                      <p:cBhvr additive="base">
                                        <p:cTn id="19" dur="1000" fill="hold"/>
                                        <p:tgtEl>
                                          <p:spTgt spid="41990">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4199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1990">
                                            <p:txEl>
                                              <p:pRg st="4" end="4"/>
                                            </p:txEl>
                                          </p:spTgt>
                                        </p:tgtEl>
                                        <p:attrNameLst>
                                          <p:attrName>style.visibility</p:attrName>
                                        </p:attrNameLst>
                                      </p:cBhvr>
                                      <p:to>
                                        <p:strVal val="visible"/>
                                      </p:to>
                                    </p:set>
                                    <p:anim calcmode="lin" valueType="num">
                                      <p:cBhvr additive="base">
                                        <p:cTn id="25" dur="1000" fill="hold"/>
                                        <p:tgtEl>
                                          <p:spTgt spid="41990">
                                            <p:txEl>
                                              <p:pRg st="4" end="4"/>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4199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4" descr="smile1"/>
          <p:cNvPicPr>
            <a:picLocks noChangeAspect="1" noChangeArrowheads="1"/>
          </p:cNvPicPr>
          <p:nvPr/>
        </p:nvPicPr>
        <p:blipFill>
          <a:blip r:embed="rId2"/>
          <a:srcRect/>
          <a:stretch>
            <a:fillRect/>
          </a:stretch>
        </p:blipFill>
        <p:spPr bwMode="auto">
          <a:xfrm>
            <a:off x="1116013" y="692150"/>
            <a:ext cx="6932612" cy="5430838"/>
          </a:xfrm>
          <a:prstGeom prst="rect">
            <a:avLst/>
          </a:prstGeom>
          <a:noFill/>
          <a:ln w="9525">
            <a:noFill/>
            <a:miter lim="800000"/>
            <a:headEnd/>
            <a:tailEnd/>
          </a:ln>
          <a:effectLst>
            <a:outerShdw dist="107763" dir="2700000" algn="ctr" rotWithShape="0">
              <a:srgbClr val="808080">
                <a:alpha val="50000"/>
              </a:srgbClr>
            </a:outerShdw>
          </a:effectLst>
        </p:spPr>
      </p:pic>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dissolve">
                                      <p:cBhvr>
                                        <p:cTn id="7" dur="2000"/>
                                        <p:tgtEl>
                                          <p:spTgt spid="44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Text Box 4"/>
          <p:cNvSpPr txBox="1">
            <a:spLocks noChangeArrowheads="1"/>
          </p:cNvSpPr>
          <p:nvPr/>
        </p:nvSpPr>
        <p:spPr bwMode="auto">
          <a:xfrm>
            <a:off x="5724525" y="0"/>
            <a:ext cx="3216275" cy="457200"/>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1" hangingPunct="1">
              <a:defRPr/>
            </a:pPr>
            <a:r>
              <a:rPr lang="el-GR" sz="2400" i="1">
                <a:solidFill>
                  <a:schemeClr val="bg1"/>
                </a:solidFill>
                <a:effectLst>
                  <a:outerShdw blurRad="38100" dist="38100" dir="2700000" algn="tl">
                    <a:srgbClr val="808080"/>
                  </a:outerShdw>
                </a:effectLst>
              </a:rPr>
              <a:t>Εθισμός στο Διαδίκτυο</a:t>
            </a:r>
          </a:p>
        </p:txBody>
      </p:sp>
      <p:sp>
        <p:nvSpPr>
          <p:cNvPr id="10243" name="Text Box 5"/>
          <p:cNvSpPr txBox="1">
            <a:spLocks noChangeArrowheads="1"/>
          </p:cNvSpPr>
          <p:nvPr/>
        </p:nvSpPr>
        <p:spPr bwMode="auto">
          <a:xfrm>
            <a:off x="684213" y="836613"/>
            <a:ext cx="7704137" cy="366712"/>
          </a:xfrm>
          <a:prstGeom prst="rect">
            <a:avLst/>
          </a:prstGeom>
          <a:noFill/>
          <a:ln w="9525">
            <a:noFill/>
            <a:miter lim="800000"/>
            <a:headEnd/>
            <a:tailEnd/>
          </a:ln>
        </p:spPr>
        <p:txBody>
          <a:bodyPr>
            <a:spAutoFit/>
          </a:bodyPr>
          <a:lstStyle/>
          <a:p>
            <a:pPr eaLnBrk="1" hangingPunct="1">
              <a:spcBef>
                <a:spcPct val="50000"/>
              </a:spcBef>
            </a:pPr>
            <a:endParaRPr lang="el-GR"/>
          </a:p>
        </p:txBody>
      </p:sp>
      <p:sp>
        <p:nvSpPr>
          <p:cNvPr id="43015" name="Text Box 7"/>
          <p:cNvSpPr txBox="1">
            <a:spLocks noChangeArrowheads="1"/>
          </p:cNvSpPr>
          <p:nvPr/>
        </p:nvSpPr>
        <p:spPr bwMode="auto">
          <a:xfrm>
            <a:off x="-36513" y="0"/>
            <a:ext cx="3429001" cy="7469188"/>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eaLnBrk="1" hangingPunct="1">
              <a:spcAft>
                <a:spcPct val="30000"/>
              </a:spcAft>
              <a:defRPr/>
            </a:pPr>
            <a:r>
              <a:rPr lang="el-GR" sz="2400" b="1" i="1" u="sng" dirty="0">
                <a:solidFill>
                  <a:schemeClr val="bg1"/>
                </a:solidFill>
                <a:effectLst>
                  <a:outerShdw blurRad="38100" dist="38100" dir="2700000" algn="tl">
                    <a:srgbClr val="808080"/>
                  </a:outerShdw>
                </a:effectLst>
              </a:rPr>
              <a:t>Πρόληψη.</a:t>
            </a:r>
          </a:p>
          <a:p>
            <a:pPr algn="ctr" eaLnBrk="1" hangingPunct="1">
              <a:spcAft>
                <a:spcPct val="30000"/>
              </a:spcAft>
              <a:defRPr/>
            </a:pPr>
            <a:r>
              <a:rPr lang="el-GR" b="1" dirty="0">
                <a:solidFill>
                  <a:schemeClr val="bg1"/>
                </a:solidFill>
                <a:effectLst>
                  <a:outerShdw blurRad="38100" dist="38100" dir="2700000" algn="tl">
                    <a:srgbClr val="808080"/>
                  </a:outerShdw>
                </a:effectLst>
              </a:rPr>
              <a:t>Στα πλαίσια της πρόληψης αρκετοί παράγοντες είναι εκείνοι που θα μπορούσαν να συμβάλουν στη αντιμετώπιση του προβλήματος ενημερώνοντας τους νέους. </a:t>
            </a:r>
          </a:p>
          <a:p>
            <a:pPr algn="ctr" eaLnBrk="1" hangingPunct="1">
              <a:spcAft>
                <a:spcPct val="30000"/>
              </a:spcAft>
              <a:defRPr/>
            </a:pPr>
            <a:r>
              <a:rPr lang="el-GR" b="1" dirty="0">
                <a:solidFill>
                  <a:schemeClr val="bg1"/>
                </a:solidFill>
                <a:effectLst>
                  <a:outerShdw blurRad="38100" dist="38100" dir="2700000" algn="tl">
                    <a:srgbClr val="808080"/>
                  </a:outerShdw>
                </a:effectLst>
              </a:rPr>
              <a:t>Πιο συγκεκριμένα:</a:t>
            </a:r>
          </a:p>
          <a:p>
            <a:pPr algn="ctr" eaLnBrk="1" hangingPunct="1">
              <a:spcAft>
                <a:spcPct val="30000"/>
              </a:spcAft>
              <a:defRPr/>
            </a:pPr>
            <a:r>
              <a:rPr lang="el-GR" b="1" dirty="0">
                <a:solidFill>
                  <a:schemeClr val="bg1"/>
                </a:solidFill>
                <a:effectLst>
                  <a:outerShdw blurRad="38100" dist="38100" dir="2700000" algn="tl">
                    <a:srgbClr val="808080"/>
                  </a:outerShdw>
                </a:effectLst>
              </a:rPr>
              <a:t>Το οικογενειακό περιβάλλον μέσα από το οποίο θα πρέπει να τεθούν τα πρώτα όρια χρήσης του υπολογιστή, όσον αφορά τον χρόνο αλλά και το είδος της χρήσης του. Ο υπολογιστής των παιδιών καλό θα ήταν να μην βρίσκεται στο δωμάτιό τους άλλα σε κάποιον κοινόχρηστο χώρο, πχ σαλόνι, ώστε να είναι ευκολότερη η επίβλεψη και η τήρηση των κανόνων. </a:t>
            </a:r>
          </a:p>
          <a:p>
            <a:pPr algn="ctr" eaLnBrk="1" hangingPunct="1">
              <a:defRPr/>
            </a:pPr>
            <a:r>
              <a:rPr lang="el-GR" dirty="0"/>
              <a:t>-</a:t>
            </a:r>
          </a:p>
        </p:txBody>
      </p:sp>
      <p:pic>
        <p:nvPicPr>
          <p:cNvPr id="10245" name="Picture 2"/>
          <p:cNvPicPr>
            <a:picLocks noChangeAspect="1"/>
          </p:cNvPicPr>
          <p:nvPr/>
        </p:nvPicPr>
        <p:blipFill>
          <a:blip r:embed="rId2"/>
          <a:srcRect/>
          <a:stretch>
            <a:fillRect/>
          </a:stretch>
        </p:blipFill>
        <p:spPr bwMode="auto">
          <a:xfrm>
            <a:off x="4859338" y="925513"/>
            <a:ext cx="4002087" cy="2665412"/>
          </a:xfrm>
          <a:prstGeom prst="rect">
            <a:avLst/>
          </a:prstGeom>
          <a:noFill/>
          <a:ln w="9525">
            <a:noFill/>
            <a:miter lim="800000"/>
            <a:headEnd/>
            <a:tailEnd/>
          </a:ln>
        </p:spPr>
      </p:pic>
      <p:pic>
        <p:nvPicPr>
          <p:cNvPr id="10246" name="Picture 3"/>
          <p:cNvPicPr>
            <a:picLocks noChangeAspect="1"/>
          </p:cNvPicPr>
          <p:nvPr/>
        </p:nvPicPr>
        <p:blipFill>
          <a:blip r:embed="rId3"/>
          <a:srcRect/>
          <a:stretch>
            <a:fillRect/>
          </a:stretch>
        </p:blipFill>
        <p:spPr bwMode="auto">
          <a:xfrm>
            <a:off x="3708400" y="3860800"/>
            <a:ext cx="3600450" cy="2663825"/>
          </a:xfrm>
          <a:prstGeom prst="rect">
            <a:avLst/>
          </a:prstGeom>
          <a:noFill/>
          <a:ln w="9525">
            <a:noFill/>
            <a:miter lim="800000"/>
            <a:headEnd/>
            <a:tailEnd/>
          </a:ln>
        </p:spPr>
      </p:pic>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015"/>
                                        </p:tgtEl>
                                        <p:attrNameLst>
                                          <p:attrName>style.visibility</p:attrName>
                                        </p:attrNameLst>
                                      </p:cBhvr>
                                      <p:to>
                                        <p:strVal val="visible"/>
                                      </p:to>
                                    </p:set>
                                    <p:anim calcmode="lin" valueType="num">
                                      <p:cBhvr additive="base">
                                        <p:cTn id="7" dur="500" fill="hold"/>
                                        <p:tgtEl>
                                          <p:spTgt spid="43015"/>
                                        </p:tgtEl>
                                        <p:attrNameLst>
                                          <p:attrName>ppt_x</p:attrName>
                                        </p:attrNameLst>
                                      </p:cBhvr>
                                      <p:tavLst>
                                        <p:tav tm="0">
                                          <p:val>
                                            <p:strVal val="#ppt_x"/>
                                          </p:val>
                                        </p:tav>
                                        <p:tav tm="100000">
                                          <p:val>
                                            <p:strVal val="#ppt_x"/>
                                          </p:val>
                                        </p:tav>
                                      </p:tavLst>
                                    </p:anim>
                                    <p:anim calcmode="lin" valueType="num">
                                      <p:cBhvr additive="base">
                                        <p:cTn id="8" dur="500" fill="hold"/>
                                        <p:tgtEl>
                                          <p:spTgt spid="430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5" grpId="0" autoUpdateAnimBg="0"/>
    </p:bldLst>
  </p:timing>
</p:sld>
</file>

<file path=ppt/theme/theme1.xml><?xml version="1.0" encoding="utf-8"?>
<a:theme xmlns:a="http://schemas.openxmlformats.org/drawingml/2006/main" name="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607</TotalTime>
  <Words>462</Words>
  <Application>Microsoft Office PowerPoint</Application>
  <PresentationFormat>On-screen Show (4:3)</PresentationFormat>
  <Paragraphs>54</Paragraphs>
  <Slides>16</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16</vt:i4>
      </vt:variant>
    </vt:vector>
  </HeadingPairs>
  <TitlesOfParts>
    <vt:vector size="18" baseType="lpstr">
      <vt:lpstr>Arial</vt:lpstr>
      <vt:lpstr>Προεπιλεγμένη σχεδίαση</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z</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P</dc:creator>
  <cp:lastModifiedBy>Valued Acer Customer</cp:lastModifiedBy>
  <cp:revision>13</cp:revision>
  <dcterms:created xsi:type="dcterms:W3CDTF">2013-01-20T15:43:04Z</dcterms:created>
  <dcterms:modified xsi:type="dcterms:W3CDTF">2018-06-13T06:48:24Z</dcterms:modified>
</cp:coreProperties>
</file>