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7" r:id="rId3"/>
    <p:sldId id="257" r:id="rId4"/>
    <p:sldId id="299" r:id="rId5"/>
    <p:sldId id="258" r:id="rId6"/>
    <p:sldId id="287" r:id="rId7"/>
    <p:sldId id="288" r:id="rId8"/>
    <p:sldId id="259" r:id="rId9"/>
    <p:sldId id="261" r:id="rId10"/>
    <p:sldId id="284" r:id="rId11"/>
    <p:sldId id="265" r:id="rId12"/>
    <p:sldId id="262" r:id="rId13"/>
    <p:sldId id="289" r:id="rId14"/>
    <p:sldId id="290" r:id="rId15"/>
    <p:sldId id="271" r:id="rId16"/>
    <p:sldId id="269" r:id="rId17"/>
    <p:sldId id="272" r:id="rId18"/>
    <p:sldId id="291" r:id="rId19"/>
    <p:sldId id="279" r:id="rId20"/>
    <p:sldId id="292" r:id="rId21"/>
    <p:sldId id="293" r:id="rId22"/>
    <p:sldId id="298" r:id="rId23"/>
    <p:sldId id="296" r:id="rId24"/>
    <p:sldId id="294" r:id="rId25"/>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30" autoAdjust="0"/>
  </p:normalViewPr>
  <p:slideViewPr>
    <p:cSldViewPr>
      <p:cViewPr varScale="1">
        <p:scale>
          <a:sx n="47" d="100"/>
          <a:sy n="47" d="100"/>
        </p:scale>
        <p:origin x="-11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E5DB882-A3E8-42FD-A86B-10660D4826DB}" type="datetimeFigureOut">
              <a:rPr lang="el-GR" smtClean="0"/>
              <a:pPr/>
              <a:t>22/5/2017</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6CD395F-7D3F-43F7-B8B7-4B8D3991BC4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E5DB882-A3E8-42FD-A86B-10660D4826DB}" type="datetimeFigureOut">
              <a:rPr lang="el-GR" smtClean="0"/>
              <a:pPr/>
              <a:t>22/5/2017</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6CD395F-7D3F-43F7-B8B7-4B8D3991BC4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5E5DB882-A3E8-42FD-A86B-10660D4826DB}" type="datetimeFigureOut">
              <a:rPr lang="el-GR" smtClean="0"/>
              <a:pPr/>
              <a:t>22/5/2017</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6CD395F-7D3F-43F7-B8B7-4B8D3991BC4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5E5DB882-A3E8-42FD-A86B-10660D4826DB}" type="datetimeFigureOut">
              <a:rPr lang="el-GR" smtClean="0"/>
              <a:pPr/>
              <a:t>22/5/2017</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6CD395F-7D3F-43F7-B8B7-4B8D3991BC44}"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E5DB882-A3E8-42FD-A86B-10660D4826DB}" type="datetimeFigureOut">
              <a:rPr lang="el-GR" smtClean="0"/>
              <a:pPr/>
              <a:t>22/5/2017</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06CD395F-7D3F-43F7-B8B7-4B8D3991BC4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E5DB882-A3E8-42FD-A86B-10660D4826DB}" type="datetimeFigureOut">
              <a:rPr lang="el-GR" smtClean="0"/>
              <a:pPr/>
              <a:t>22/5/2017</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6CD395F-7D3F-43F7-B8B7-4B8D3991BC44}"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5E5DB882-A3E8-42FD-A86B-10660D4826DB}" type="datetimeFigureOut">
              <a:rPr lang="el-GR" smtClean="0"/>
              <a:pPr/>
              <a:t>22/5/2017</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6CD395F-7D3F-43F7-B8B7-4B8D3991BC44}"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5E5DB882-A3E8-42FD-A86B-10660D4826DB}" type="datetimeFigureOut">
              <a:rPr lang="el-GR" smtClean="0"/>
              <a:pPr/>
              <a:t>22/5/2017</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6CD395F-7D3F-43F7-B8B7-4B8D3991BC44}"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5E5DB882-A3E8-42FD-A86B-10660D4826DB}" type="datetimeFigureOut">
              <a:rPr lang="el-GR" smtClean="0"/>
              <a:pPr/>
              <a:t>22/5/2017</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06CD395F-7D3F-43F7-B8B7-4B8D3991BC44}"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E5DB882-A3E8-42FD-A86B-10660D4826DB}" type="datetimeFigureOut">
              <a:rPr lang="el-GR" smtClean="0"/>
              <a:pPr/>
              <a:t>22/5/2017</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6CD395F-7D3F-43F7-B8B7-4B8D3991BC44}"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5E5DB882-A3E8-42FD-A86B-10660D4826DB}" type="datetimeFigureOut">
              <a:rPr lang="el-GR" smtClean="0"/>
              <a:pPr/>
              <a:t>22/5/2017</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6CD395F-7D3F-43F7-B8B7-4B8D3991BC44}"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E5DB882-A3E8-42FD-A86B-10660D4826DB}" type="datetimeFigureOut">
              <a:rPr lang="el-GR" smtClean="0"/>
              <a:pPr/>
              <a:t>22/5/2017</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6CD395F-7D3F-43F7-B8B7-4B8D3991BC4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366868" y="533400"/>
            <a:ext cx="5436000" cy="2868168"/>
          </a:xfrm>
        </p:spPr>
        <p:txBody>
          <a:bodyPr/>
          <a:lstStyle/>
          <a:p>
            <a:r>
              <a:rPr lang="el-GR" sz="4400" dirty="0" smtClean="0">
                <a:latin typeface="Century Schoolbook" pitchFamily="18" charset="0"/>
              </a:rPr>
              <a:t>29</a:t>
            </a:r>
            <a:r>
              <a:rPr lang="el-GR" sz="4400" baseline="30000" dirty="0" smtClean="0">
                <a:latin typeface="Century Schoolbook" pitchFamily="18" charset="0"/>
              </a:rPr>
              <a:t>ο</a:t>
            </a:r>
            <a:r>
              <a:rPr lang="el-GR" sz="4400" dirty="0" smtClean="0">
                <a:latin typeface="Century Schoolbook" pitchFamily="18" charset="0"/>
              </a:rPr>
              <a:t> </a:t>
            </a:r>
            <a:r>
              <a:rPr lang="el-GR" sz="4400" dirty="0" err="1" smtClean="0">
                <a:latin typeface="Century Schoolbook" pitchFamily="18" charset="0"/>
              </a:rPr>
              <a:t>Δημοτικο</a:t>
            </a:r>
            <a:r>
              <a:rPr lang="el-GR" sz="4400" dirty="0" smtClean="0">
                <a:latin typeface="Century Schoolbook" pitchFamily="18" charset="0"/>
              </a:rPr>
              <a:t> </a:t>
            </a:r>
            <a:r>
              <a:rPr lang="el-GR" sz="4400" dirty="0" err="1" smtClean="0">
                <a:latin typeface="Century Schoolbook" pitchFamily="18" charset="0"/>
              </a:rPr>
              <a:t>Σχολειο</a:t>
            </a:r>
            <a:r>
              <a:rPr lang="el-GR" sz="4400" dirty="0" smtClean="0">
                <a:latin typeface="Century Schoolbook" pitchFamily="18" charset="0"/>
              </a:rPr>
              <a:t/>
            </a:r>
            <a:br>
              <a:rPr lang="el-GR" sz="4400" dirty="0" smtClean="0">
                <a:latin typeface="Century Schoolbook" pitchFamily="18" charset="0"/>
              </a:rPr>
            </a:br>
            <a:r>
              <a:rPr lang="el-GR" sz="4400" dirty="0" err="1" smtClean="0">
                <a:latin typeface="Century Schoolbook" pitchFamily="18" charset="0"/>
              </a:rPr>
              <a:t>Θεσσαλονικησ</a:t>
            </a:r>
            <a:endParaRPr lang="el-GR" sz="4400" dirty="0">
              <a:latin typeface="Century Schoolbook" pitchFamily="18" charset="0"/>
            </a:endParaRPr>
          </a:p>
        </p:txBody>
      </p:sp>
      <p:sp>
        <p:nvSpPr>
          <p:cNvPr id="3" name="2 - Υπότιτλος"/>
          <p:cNvSpPr>
            <a:spLocks noGrp="1"/>
          </p:cNvSpPr>
          <p:nvPr>
            <p:ph type="subTitle" idx="1"/>
          </p:nvPr>
        </p:nvSpPr>
        <p:spPr>
          <a:xfrm>
            <a:off x="3354442" y="3539864"/>
            <a:ext cx="5436000" cy="2556000"/>
          </a:xfrm>
        </p:spPr>
        <p:txBody>
          <a:bodyPr>
            <a:normAutofit fontScale="92500" lnSpcReduction="10000"/>
          </a:bodyPr>
          <a:lstStyle/>
          <a:p>
            <a:pPr algn="ctr"/>
            <a:r>
              <a:rPr lang="el-GR" sz="2300" dirty="0" smtClean="0">
                <a:solidFill>
                  <a:schemeClr val="tx1"/>
                </a:solidFill>
                <a:latin typeface="Century Schoolbook" pitchFamily="18" charset="0"/>
              </a:rPr>
              <a:t>Σχέδιο Δράσης για την Ασφάλεια στο Διαδίκτυο</a:t>
            </a:r>
          </a:p>
          <a:p>
            <a:pPr algn="ctr"/>
            <a:r>
              <a:rPr lang="el-GR" sz="2300" dirty="0" smtClean="0">
                <a:solidFill>
                  <a:schemeClr val="tx1"/>
                </a:solidFill>
                <a:latin typeface="Century Schoolbook" pitchFamily="18" charset="0"/>
              </a:rPr>
              <a:t>Δημιουργοί</a:t>
            </a:r>
          </a:p>
          <a:p>
            <a:pPr algn="ctr"/>
            <a:r>
              <a:rPr lang="el-GR" sz="2300" dirty="0" smtClean="0">
                <a:solidFill>
                  <a:schemeClr val="tx1"/>
                </a:solidFill>
                <a:latin typeface="Century Schoolbook" pitchFamily="18" charset="0"/>
              </a:rPr>
              <a:t>Μαθητές &amp; Μαθήτριες του Ε</a:t>
            </a:r>
            <a:r>
              <a:rPr lang="el-GR" sz="2300" baseline="-25000" dirty="0" smtClean="0">
                <a:solidFill>
                  <a:schemeClr val="tx1"/>
                </a:solidFill>
                <a:latin typeface="Century Schoolbook" pitchFamily="18" charset="0"/>
              </a:rPr>
              <a:t>2</a:t>
            </a:r>
          </a:p>
          <a:p>
            <a:pPr algn="ctr"/>
            <a:r>
              <a:rPr lang="el-GR" sz="2300" dirty="0" smtClean="0">
                <a:solidFill>
                  <a:schemeClr val="tx1"/>
                </a:solidFill>
                <a:latin typeface="Century Schoolbook" pitchFamily="18" charset="0"/>
              </a:rPr>
              <a:t>Υπεύθυνη Εκπαιδευτικός</a:t>
            </a:r>
          </a:p>
          <a:p>
            <a:pPr algn="ctr"/>
            <a:r>
              <a:rPr lang="el-GR" sz="2300" dirty="0" err="1" smtClean="0">
                <a:solidFill>
                  <a:schemeClr val="tx1"/>
                </a:solidFill>
                <a:latin typeface="Century Schoolbook" pitchFamily="18" charset="0"/>
              </a:rPr>
              <a:t>Δάλλα</a:t>
            </a:r>
            <a:r>
              <a:rPr lang="el-GR" sz="2300" dirty="0" smtClean="0">
                <a:solidFill>
                  <a:schemeClr val="tx1"/>
                </a:solidFill>
                <a:latin typeface="Century Schoolbook" pitchFamily="18" charset="0"/>
              </a:rPr>
              <a:t> Μάγδα</a:t>
            </a:r>
          </a:p>
          <a:p>
            <a:pPr algn="ctr"/>
            <a:r>
              <a:rPr lang="el-GR" sz="2300" dirty="0" smtClean="0">
                <a:solidFill>
                  <a:schemeClr val="tx1"/>
                </a:solidFill>
                <a:latin typeface="Century Schoolbook" pitchFamily="18" charset="0"/>
              </a:rPr>
              <a:t>Σχ. Έτος 2016-2017</a:t>
            </a:r>
          </a:p>
          <a:p>
            <a:endParaRPr lang="el-GR" dirty="0" smtClean="0">
              <a:solidFill>
                <a:schemeClr val="tx1"/>
              </a:solidFill>
            </a:endParaRPr>
          </a:p>
          <a:p>
            <a:endParaRPr lang="el-GR" dirty="0" smtClean="0">
              <a:solidFill>
                <a:schemeClr val="tx1"/>
              </a:solidFill>
            </a:endParaRP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7560000" cy="1274400"/>
          </a:xfrm>
        </p:spPr>
        <p:txBody>
          <a:bodyPr>
            <a:noAutofit/>
          </a:bodyPr>
          <a:lstStyle/>
          <a:p>
            <a:pPr algn="ctr"/>
            <a:r>
              <a:rPr lang="el-GR" sz="4400" dirty="0" smtClean="0">
                <a:latin typeface="Century Schoolbook" pitchFamily="18" charset="0"/>
              </a:rPr>
              <a:t>ΚΙΝΔΥΝΟΙ ΤΟΥ ΔΙΑΔΙΚΤΥΟΥ</a:t>
            </a:r>
            <a:endParaRPr lang="el-GR" sz="4400" dirty="0">
              <a:latin typeface="Century Schoolbook" pitchFamily="18" charset="0"/>
            </a:endParaRPr>
          </a:p>
        </p:txBody>
      </p:sp>
      <p:sp>
        <p:nvSpPr>
          <p:cNvPr id="3" name="Θέση περιεχομένου 2"/>
          <p:cNvSpPr>
            <a:spLocks noGrp="1"/>
          </p:cNvSpPr>
          <p:nvPr>
            <p:ph idx="1"/>
          </p:nvPr>
        </p:nvSpPr>
        <p:spPr>
          <a:xfrm>
            <a:off x="457200" y="1609416"/>
            <a:ext cx="7560000" cy="4846320"/>
          </a:xfrm>
        </p:spPr>
        <p:txBody>
          <a:bodyPr/>
          <a:lstStyle/>
          <a:p>
            <a:pPr>
              <a:buFont typeface="Wingdings" pitchFamily="2" charset="2"/>
              <a:buChar char="v"/>
            </a:pPr>
            <a:r>
              <a:rPr lang="el-GR" sz="2800" dirty="0" smtClean="0">
                <a:latin typeface="Century Schoolbook" pitchFamily="18" charset="0"/>
              </a:rPr>
              <a:t>Εθισμός</a:t>
            </a:r>
          </a:p>
          <a:p>
            <a:pPr>
              <a:buFont typeface="Wingdings" pitchFamily="2" charset="2"/>
              <a:buChar char="v"/>
            </a:pPr>
            <a:r>
              <a:rPr lang="el-GR" sz="2800" dirty="0" smtClean="0">
                <a:latin typeface="Century Schoolbook" pitchFamily="18" charset="0"/>
              </a:rPr>
              <a:t>Αποξένωση από τον πραγματικό κόσμο</a:t>
            </a:r>
          </a:p>
          <a:p>
            <a:pPr>
              <a:buFont typeface="Wingdings" pitchFamily="2" charset="2"/>
              <a:buChar char="v"/>
            </a:pPr>
            <a:r>
              <a:rPr lang="el-GR" sz="2800" dirty="0" smtClean="0">
                <a:latin typeface="Century Schoolbook" pitchFamily="18" charset="0"/>
              </a:rPr>
              <a:t>Παραπληροφόρηση</a:t>
            </a:r>
          </a:p>
          <a:p>
            <a:pPr>
              <a:buFont typeface="Wingdings" pitchFamily="2" charset="2"/>
              <a:buChar char="v"/>
            </a:pPr>
            <a:r>
              <a:rPr lang="el-GR" sz="2800" dirty="0" smtClean="0">
                <a:latin typeface="Century Schoolbook" pitchFamily="18" charset="0"/>
              </a:rPr>
              <a:t>Υποκλοπή προσωπικών δεδομένων</a:t>
            </a:r>
          </a:p>
          <a:p>
            <a:pPr>
              <a:buFont typeface="Wingdings" pitchFamily="2" charset="2"/>
              <a:buChar char="v"/>
            </a:pPr>
            <a:r>
              <a:rPr lang="el-GR" sz="2800" dirty="0" smtClean="0">
                <a:latin typeface="Century Schoolbook" pitchFamily="18" charset="0"/>
              </a:rPr>
              <a:t>Αποπλάνηση</a:t>
            </a:r>
          </a:p>
          <a:p>
            <a:pPr>
              <a:buFont typeface="Wingdings" pitchFamily="2" charset="2"/>
              <a:buChar char="v"/>
            </a:pPr>
            <a:r>
              <a:rPr lang="el-GR" sz="2800" dirty="0" smtClean="0">
                <a:latin typeface="Century Schoolbook" pitchFamily="18" charset="0"/>
              </a:rPr>
              <a:t>Παιδική πορνογραφία</a:t>
            </a:r>
          </a:p>
          <a:p>
            <a:pPr>
              <a:buFont typeface="Wingdings" pitchFamily="2" charset="2"/>
              <a:buChar char="v"/>
            </a:pPr>
            <a:r>
              <a:rPr lang="el-GR" sz="2800" dirty="0" smtClean="0">
                <a:latin typeface="Century Schoolbook" pitchFamily="18" charset="0"/>
              </a:rPr>
              <a:t>Εκφοβισμός</a:t>
            </a:r>
          </a:p>
          <a:p>
            <a:pPr>
              <a:buFont typeface="Wingdings" pitchFamily="2" charset="2"/>
              <a:buChar char="v"/>
            </a:pPr>
            <a:r>
              <a:rPr lang="el-GR" sz="2800" dirty="0" smtClean="0">
                <a:latin typeface="Century Schoolbook" pitchFamily="18" charset="0"/>
              </a:rPr>
              <a:t>Ηλεκτρονικός τζόγος</a:t>
            </a:r>
          </a:p>
          <a:p>
            <a:pPr>
              <a:buFont typeface="Wingdings" pitchFamily="2" charset="2"/>
              <a:buChar char="v"/>
            </a:pPr>
            <a:r>
              <a:rPr lang="el-GR" sz="2800" dirty="0" smtClean="0">
                <a:latin typeface="Century Schoolbook" pitchFamily="18" charset="0"/>
              </a:rPr>
              <a:t>Ιοί</a:t>
            </a:r>
          </a:p>
          <a:p>
            <a:endParaRPr lang="el-GR" dirty="0"/>
          </a:p>
        </p:txBody>
      </p:sp>
    </p:spTree>
    <p:extLst>
      <p:ext uri="{BB962C8B-B14F-4D97-AF65-F5344CB8AC3E}">
        <p14:creationId xmlns="" xmlns:p14="http://schemas.microsoft.com/office/powerpoint/2010/main" val="102361561"/>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340767"/>
            <a:ext cx="7560000" cy="3207955"/>
          </a:xfrm>
        </p:spPr>
        <p:txBody>
          <a:bodyPr>
            <a:noAutofit/>
          </a:bodyPr>
          <a:lstStyle/>
          <a:p>
            <a:pPr algn="l">
              <a:lnSpc>
                <a:spcPct val="150000"/>
              </a:lnSpc>
            </a:pPr>
            <a:r>
              <a:rPr lang="el-GR" sz="2800" dirty="0" smtClean="0">
                <a:latin typeface="Century Schoolbook" pitchFamily="18" charset="0"/>
                <a:cs typeface="Arial" pitchFamily="34" charset="0"/>
              </a:rPr>
              <a:t>Στο ηλεκτρονικό </a:t>
            </a:r>
            <a:r>
              <a:rPr lang="el-GR" sz="2800" dirty="0" err="1" smtClean="0">
                <a:latin typeface="Century Schoolbook" pitchFamily="18" charset="0"/>
                <a:cs typeface="Arial" pitchFamily="34" charset="0"/>
              </a:rPr>
              <a:t>ταχυδρομειο</a:t>
            </a:r>
            <a:r>
              <a:rPr lang="el-GR" sz="2800" dirty="0" smtClean="0">
                <a:latin typeface="Century Schoolbook" pitchFamily="18" charset="0"/>
                <a:cs typeface="Arial" pitchFamily="34" charset="0"/>
              </a:rPr>
              <a:t/>
            </a:r>
            <a:br>
              <a:rPr lang="el-GR" sz="2800" dirty="0" smtClean="0">
                <a:latin typeface="Century Schoolbook" pitchFamily="18" charset="0"/>
                <a:cs typeface="Arial" pitchFamily="34" charset="0"/>
              </a:rPr>
            </a:br>
            <a:r>
              <a:rPr lang="el-GR" sz="2800" dirty="0" smtClean="0">
                <a:latin typeface="Century Schoolbook" pitchFamily="18" charset="0"/>
                <a:cs typeface="Arial" pitchFamily="34" charset="0"/>
              </a:rPr>
              <a:t>Στα </a:t>
            </a:r>
            <a:r>
              <a:rPr lang="en-US" sz="2800" dirty="0" smtClean="0">
                <a:latin typeface="Century Schoolbook" pitchFamily="18" charset="0"/>
                <a:cs typeface="Arial" pitchFamily="34" charset="0"/>
              </a:rPr>
              <a:t>chat rooms</a:t>
            </a:r>
            <a:br>
              <a:rPr lang="en-US" sz="2800" dirty="0" smtClean="0">
                <a:latin typeface="Century Schoolbook" pitchFamily="18" charset="0"/>
                <a:cs typeface="Arial" pitchFamily="34" charset="0"/>
              </a:rPr>
            </a:br>
            <a:r>
              <a:rPr lang="el-GR" sz="2800" dirty="0" err="1" smtClean="0">
                <a:latin typeface="Century Schoolbook" pitchFamily="18" charset="0"/>
                <a:cs typeface="Arial" pitchFamily="34" charset="0"/>
              </a:rPr>
              <a:t>στιΣ</a:t>
            </a:r>
            <a:r>
              <a:rPr lang="el-GR" sz="2800" dirty="0" smtClean="0">
                <a:latin typeface="Century Schoolbook" pitchFamily="18" charset="0"/>
                <a:cs typeface="Arial" pitchFamily="34" charset="0"/>
              </a:rPr>
              <a:t> ΣΕΛΙΔΕΣ ΚΟΙΝΩΝΙΚΗΣ ΔΙΚΤΥΩΣΗΣ</a:t>
            </a:r>
            <a:br>
              <a:rPr lang="el-GR" sz="2800" dirty="0" smtClean="0">
                <a:latin typeface="Century Schoolbook" pitchFamily="18" charset="0"/>
                <a:cs typeface="Arial" pitchFamily="34" charset="0"/>
              </a:rPr>
            </a:br>
            <a:r>
              <a:rPr lang="el-GR" sz="2800" dirty="0" smtClean="0">
                <a:latin typeface="Century Schoolbook" pitchFamily="18" charset="0"/>
                <a:cs typeface="Arial" pitchFamily="34" charset="0"/>
              </a:rPr>
              <a:t>ΣΕ </a:t>
            </a:r>
            <a:r>
              <a:rPr lang="el-GR" sz="2800" dirty="0" err="1" smtClean="0">
                <a:latin typeface="Century Schoolbook" pitchFamily="18" charset="0"/>
                <a:cs typeface="Arial" pitchFamily="34" charset="0"/>
              </a:rPr>
              <a:t>Διαφορα</a:t>
            </a:r>
            <a:r>
              <a:rPr lang="el-GR" sz="2800" dirty="0" smtClean="0">
                <a:latin typeface="Century Schoolbook" pitchFamily="18" charset="0"/>
                <a:cs typeface="Arial" pitchFamily="34" charset="0"/>
              </a:rPr>
              <a:t> </a:t>
            </a:r>
            <a:r>
              <a:rPr lang="el-GR" sz="2800" dirty="0" err="1" smtClean="0">
                <a:latin typeface="Century Schoolbook" pitchFamily="18" charset="0"/>
                <a:cs typeface="Arial" pitchFamily="34" charset="0"/>
              </a:rPr>
              <a:t>Ιστολογια</a:t>
            </a:r>
            <a:endParaRPr lang="el-GR" sz="2800" dirty="0">
              <a:latin typeface="Century Schoolbook" pitchFamily="18" charset="0"/>
              <a:cs typeface="Arial" pitchFamily="34" charset="0"/>
            </a:endParaRPr>
          </a:p>
        </p:txBody>
      </p:sp>
      <p:sp>
        <p:nvSpPr>
          <p:cNvPr id="3" name="2 - Θέση κειμένου"/>
          <p:cNvSpPr>
            <a:spLocks noGrp="1"/>
          </p:cNvSpPr>
          <p:nvPr>
            <p:ph type="body" idx="1"/>
          </p:nvPr>
        </p:nvSpPr>
        <p:spPr>
          <a:xfrm>
            <a:off x="323528" y="116632"/>
            <a:ext cx="7560840" cy="1296145"/>
          </a:xfrm>
        </p:spPr>
        <p:txBody>
          <a:bodyPr>
            <a:noAutofit/>
          </a:bodyPr>
          <a:lstStyle/>
          <a:p>
            <a:pPr algn="ctr"/>
            <a:r>
              <a:rPr lang="el-GR" sz="4400" b="1" dirty="0" smtClean="0">
                <a:solidFill>
                  <a:srgbClr val="FF0000"/>
                </a:solidFill>
                <a:latin typeface="Century Schoolbook" pitchFamily="18" charset="0"/>
                <a:cs typeface="Arial" pitchFamily="34" charset="0"/>
              </a:rPr>
              <a:t>ΠΟΥ ΜΠΟΡΕΙ ΝΑ ΣΥΜΒΕΙ;</a:t>
            </a:r>
            <a:endParaRPr lang="el-GR" sz="4400" b="1" dirty="0">
              <a:solidFill>
                <a:srgbClr val="FF0000"/>
              </a:solidFill>
              <a:latin typeface="Century Schoolbook" pitchFamily="18" charset="0"/>
              <a:cs typeface="Arial" pitchFamily="34" charset="0"/>
            </a:endParaRPr>
          </a:p>
        </p:txBody>
      </p:sp>
      <p:pic>
        <p:nvPicPr>
          <p:cNvPr id="7170" name="Picture 2" descr="C:\Users\user\Desktop\international_email11.jpg"/>
          <p:cNvPicPr>
            <a:picLocks noChangeAspect="1" noChangeArrowheads="1"/>
          </p:cNvPicPr>
          <p:nvPr/>
        </p:nvPicPr>
        <p:blipFill>
          <a:blip r:embed="rId2" cstate="print"/>
          <a:srcRect/>
          <a:stretch>
            <a:fillRect/>
          </a:stretch>
        </p:blipFill>
        <p:spPr bwMode="auto">
          <a:xfrm>
            <a:off x="971600" y="4725144"/>
            <a:ext cx="2240646" cy="1584176"/>
          </a:xfrm>
          <a:prstGeom prst="rect">
            <a:avLst/>
          </a:prstGeom>
          <a:noFill/>
        </p:spPr>
      </p:pic>
      <p:pic>
        <p:nvPicPr>
          <p:cNvPr id="7171" name="Picture 3" descr="C:\Users\user\Desktop\chat.png"/>
          <p:cNvPicPr>
            <a:picLocks noChangeAspect="1" noChangeArrowheads="1"/>
          </p:cNvPicPr>
          <p:nvPr/>
        </p:nvPicPr>
        <p:blipFill>
          <a:blip r:embed="rId3" cstate="print"/>
          <a:srcRect/>
          <a:stretch>
            <a:fillRect/>
          </a:stretch>
        </p:blipFill>
        <p:spPr bwMode="auto">
          <a:xfrm>
            <a:off x="4427984" y="3212976"/>
            <a:ext cx="1722047" cy="1080120"/>
          </a:xfrm>
          <a:prstGeom prst="rect">
            <a:avLst/>
          </a:prstGeom>
          <a:noFill/>
        </p:spPr>
      </p:pic>
      <p:pic>
        <p:nvPicPr>
          <p:cNvPr id="7172" name="Picture 4" descr="C:\Users\user\Desktop\Facebook.png"/>
          <p:cNvPicPr>
            <a:picLocks noChangeAspect="1" noChangeArrowheads="1"/>
          </p:cNvPicPr>
          <p:nvPr/>
        </p:nvPicPr>
        <p:blipFill>
          <a:blip r:embed="rId4" cstate="print"/>
          <a:srcRect/>
          <a:stretch>
            <a:fillRect/>
          </a:stretch>
        </p:blipFill>
        <p:spPr bwMode="auto">
          <a:xfrm>
            <a:off x="4139952" y="4869160"/>
            <a:ext cx="1699351" cy="1323272"/>
          </a:xfrm>
          <a:prstGeom prst="rect">
            <a:avLst/>
          </a:prstGeom>
          <a:noFill/>
        </p:spPr>
      </p:pic>
      <p:pic>
        <p:nvPicPr>
          <p:cNvPr id="7174" name="Picture 6" descr="C:\Users\user\Desktop\apple-touch-icon-192x192 (1).png"/>
          <p:cNvPicPr>
            <a:picLocks noChangeAspect="1" noChangeArrowheads="1"/>
          </p:cNvPicPr>
          <p:nvPr/>
        </p:nvPicPr>
        <p:blipFill>
          <a:blip r:embed="rId5" cstate="print"/>
          <a:srcRect/>
          <a:stretch>
            <a:fillRect/>
          </a:stretch>
        </p:blipFill>
        <p:spPr bwMode="auto">
          <a:xfrm>
            <a:off x="6516216" y="2780928"/>
            <a:ext cx="1224136" cy="1767795"/>
          </a:xfrm>
          <a:prstGeom prst="rect">
            <a:avLst/>
          </a:prstGeom>
          <a:noFill/>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r>
            <a:br>
              <a:rPr lang="el-GR" dirty="0" smtClean="0"/>
            </a:br>
            <a:endParaRPr lang="el-GR" dirty="0"/>
          </a:p>
        </p:txBody>
      </p:sp>
      <p:sp>
        <p:nvSpPr>
          <p:cNvPr id="3" name="2 - Θέση κειμένου"/>
          <p:cNvSpPr>
            <a:spLocks noGrp="1"/>
          </p:cNvSpPr>
          <p:nvPr>
            <p:ph type="body" sz="half" idx="2"/>
          </p:nvPr>
        </p:nvSpPr>
        <p:spPr>
          <a:xfrm>
            <a:off x="5113926" y="1340768"/>
            <a:ext cx="3924000" cy="4356000"/>
          </a:xfrm>
        </p:spPr>
        <p:txBody>
          <a:bodyPr>
            <a:noAutofit/>
          </a:bodyPr>
          <a:lstStyle/>
          <a:p>
            <a:pPr>
              <a:lnSpc>
                <a:spcPct val="150000"/>
              </a:lnSpc>
            </a:pPr>
            <a:r>
              <a:rPr lang="el-GR" sz="2100" dirty="0" smtClean="0">
                <a:latin typeface="Century Schoolbook" pitchFamily="18" charset="0"/>
              </a:rPr>
              <a:t>Είναι λοιπόν υποχρέωσή μας πλέον να ενημερωθούμε για τους κινδύνους του διαδικτύου και τους φορείς που μπορούν να μας βοηθήσουν να προστατέψουμε τους εαυτούς μας και να «σερφάρουμε» με ασφάλεια στο διαδίκτυο.</a:t>
            </a:r>
            <a:endParaRPr lang="el-GR" sz="2100" dirty="0">
              <a:latin typeface="Century Schoolbook" pitchFamily="18" charset="0"/>
            </a:endParaRPr>
          </a:p>
        </p:txBody>
      </p:sp>
      <p:sp>
        <p:nvSpPr>
          <p:cNvPr id="4" name="3 - Θέση εικόνας"/>
          <p:cNvSpPr>
            <a:spLocks noGrp="1"/>
          </p:cNvSpPr>
          <p:nvPr>
            <p:ph type="pic" idx="1"/>
          </p:nvPr>
        </p:nvSpPr>
        <p:spPr/>
      </p:sp>
      <p:sp>
        <p:nvSpPr>
          <p:cNvPr id="5" name="3 - Θέση εικόνας"/>
          <p:cNvSpPr txBox="1">
            <a:spLocks/>
          </p:cNvSpPr>
          <p:nvPr/>
        </p:nvSpPr>
        <p:spPr>
          <a:xfrm>
            <a:off x="539552" y="980728"/>
            <a:ext cx="4206240" cy="4206240"/>
          </a:xfrm>
          <a:prstGeom prst="rect">
            <a:avLst/>
          </a:prstGeo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sp>
      <p:sp>
        <p:nvSpPr>
          <p:cNvPr id="6" name="3 - Θέση εικόνας"/>
          <p:cNvSpPr txBox="1">
            <a:spLocks/>
          </p:cNvSpPr>
          <p:nvPr/>
        </p:nvSpPr>
        <p:spPr>
          <a:xfrm>
            <a:off x="251520" y="692696"/>
            <a:ext cx="4564632" cy="5544616"/>
          </a:xfrm>
          <a:prstGeom prst="rect">
            <a:avLst/>
          </a:prstGeo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sp>
      <p:sp>
        <p:nvSpPr>
          <p:cNvPr id="7" name="3 - Θέση εικόνας"/>
          <p:cNvSpPr txBox="1">
            <a:spLocks/>
          </p:cNvSpPr>
          <p:nvPr/>
        </p:nvSpPr>
        <p:spPr>
          <a:xfrm>
            <a:off x="683568" y="908720"/>
            <a:ext cx="4206240" cy="4206240"/>
          </a:xfrm>
          <a:prstGeom prst="rect">
            <a:avLst/>
          </a:prstGeo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sp>
      <p:pic>
        <p:nvPicPr>
          <p:cNvPr id="3074" name="Picture 2" descr="C:\Users\user\Desktop\pa.jpg"/>
          <p:cNvPicPr>
            <a:picLocks noChangeAspect="1" noChangeArrowheads="1"/>
          </p:cNvPicPr>
          <p:nvPr/>
        </p:nvPicPr>
        <p:blipFill>
          <a:blip r:embed="rId2" cstate="print"/>
          <a:srcRect/>
          <a:stretch>
            <a:fillRect/>
          </a:stretch>
        </p:blipFill>
        <p:spPr bwMode="auto">
          <a:xfrm>
            <a:off x="323528" y="620688"/>
            <a:ext cx="4608512" cy="5646763"/>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2"/>
          </p:nvPr>
        </p:nvSpPr>
        <p:spPr>
          <a:xfrm>
            <a:off x="323528" y="260648"/>
            <a:ext cx="7560840" cy="432048"/>
          </a:xfrm>
        </p:spPr>
        <p:txBody>
          <a:bodyPr>
            <a:normAutofit/>
          </a:bodyPr>
          <a:lstStyle/>
          <a:p>
            <a:pPr algn="ctr"/>
            <a:r>
              <a:rPr lang="el-GR" sz="2400" dirty="0" smtClean="0">
                <a:latin typeface="Century Schoolbook" pitchFamily="18" charset="0"/>
              </a:rPr>
              <a:t>Δραστηριότητες των ομάδων  </a:t>
            </a:r>
            <a:endParaRPr lang="el-GR" sz="2400" dirty="0">
              <a:latin typeface="Century Schoolbook" pitchFamily="18" charset="0"/>
            </a:endParaRPr>
          </a:p>
        </p:txBody>
      </p:sp>
      <p:sp>
        <p:nvSpPr>
          <p:cNvPr id="4" name="Θέση περιεχομένου 3"/>
          <p:cNvSpPr>
            <a:spLocks noGrp="1"/>
          </p:cNvSpPr>
          <p:nvPr>
            <p:ph sz="half" idx="1"/>
          </p:nvPr>
        </p:nvSpPr>
        <p:spPr>
          <a:xfrm>
            <a:off x="323528" y="692696"/>
            <a:ext cx="7560016" cy="5812656"/>
          </a:xfrm>
        </p:spPr>
        <p:txBody>
          <a:bodyPr>
            <a:normAutofit/>
          </a:bodyPr>
          <a:lstStyle/>
          <a:p>
            <a:pPr marL="0" indent="0">
              <a:buNone/>
            </a:pPr>
            <a:r>
              <a:rPr lang="el-GR" sz="2400" dirty="0" smtClean="0">
                <a:latin typeface="Century Schoolbook" pitchFamily="18" charset="0"/>
              </a:rPr>
              <a:t>Οι μαθητές/</a:t>
            </a:r>
            <a:r>
              <a:rPr lang="el-GR" sz="2400" dirty="0" err="1" smtClean="0">
                <a:latin typeface="Century Schoolbook" pitchFamily="18" charset="0"/>
              </a:rPr>
              <a:t>τριες</a:t>
            </a:r>
            <a:r>
              <a:rPr lang="el-GR" sz="2400" dirty="0" smtClean="0">
                <a:latin typeface="Century Schoolbook" pitchFamily="18" charset="0"/>
              </a:rPr>
              <a:t> παρακολούθησαν την ταινία το </a:t>
            </a:r>
          </a:p>
          <a:p>
            <a:pPr marL="0" indent="0">
              <a:buClr>
                <a:srgbClr val="000000"/>
              </a:buClr>
              <a:buNone/>
              <a:defRPr/>
            </a:pPr>
            <a:r>
              <a:rPr lang="el-GR" sz="2400" dirty="0" smtClean="0">
                <a:solidFill>
                  <a:srgbClr val="FF0000"/>
                </a:solidFill>
                <a:latin typeface="Century Schoolbook" pitchFamily="18" charset="0"/>
              </a:rPr>
              <a:t>Απέραντο δάσος.</a:t>
            </a:r>
          </a:p>
          <a:p>
            <a:pPr marL="0" indent="0">
              <a:buClr>
                <a:srgbClr val="000000"/>
              </a:buClr>
              <a:buNone/>
              <a:defRPr/>
            </a:pPr>
            <a:r>
              <a:rPr lang="el-GR" sz="2400" kern="0" dirty="0" smtClean="0">
                <a:latin typeface="Century Schoolbook" pitchFamily="18" charset="0"/>
              </a:rPr>
              <a:t>Το συμπέρασμα ήταν: Να μην αποκαλύπτουν </a:t>
            </a:r>
            <a:r>
              <a:rPr lang="el-GR" sz="2400" kern="0" dirty="0">
                <a:latin typeface="Century Schoolbook" pitchFamily="18" charset="0"/>
              </a:rPr>
              <a:t>τους κωδικούς πρόσβασής </a:t>
            </a:r>
            <a:r>
              <a:rPr lang="el-GR" sz="2400" kern="0" dirty="0" smtClean="0">
                <a:latin typeface="Century Schoolbook" pitchFamily="18" charset="0"/>
              </a:rPr>
              <a:t> σε </a:t>
            </a:r>
            <a:r>
              <a:rPr lang="el-GR" sz="2400" kern="0" dirty="0">
                <a:latin typeface="Century Schoolbook" pitchFamily="18" charset="0"/>
              </a:rPr>
              <a:t>κανέναν εκτός από τους </a:t>
            </a:r>
            <a:r>
              <a:rPr lang="el-GR" sz="2400" kern="0" dirty="0" smtClean="0">
                <a:latin typeface="Century Schoolbook" pitchFamily="18" charset="0"/>
              </a:rPr>
              <a:t>γονείς, </a:t>
            </a:r>
            <a:r>
              <a:rPr lang="el-GR" sz="2400" i="1" kern="0" dirty="0" smtClean="0">
                <a:latin typeface="Century Schoolbook" pitchFamily="18" charset="0"/>
              </a:rPr>
              <a:t>(</a:t>
            </a:r>
            <a:r>
              <a:rPr lang="el-GR" sz="2400" i="1" kern="0" dirty="0">
                <a:latin typeface="Century Schoolbook" pitchFamily="18" charset="0"/>
              </a:rPr>
              <a:t>ούτε και στους καλύτερούς </a:t>
            </a:r>
            <a:r>
              <a:rPr lang="el-GR" sz="2400" i="1" kern="0" dirty="0" smtClean="0">
                <a:latin typeface="Century Schoolbook" pitchFamily="18" charset="0"/>
              </a:rPr>
              <a:t>μας φίλους).</a:t>
            </a:r>
            <a:endParaRPr lang="el-GR" sz="2400" i="1" u="sng" kern="0" dirty="0">
              <a:latin typeface="Century Schoolbook" pitchFamily="18" charset="0"/>
            </a:endParaRPr>
          </a:p>
        </p:txBody>
      </p:sp>
      <p:pic>
        <p:nvPicPr>
          <p:cNvPr id="5" name="Picture 2" descr="J:\ΓΛΩΣΣΑ Ε΄ ΔΗΜΟΤΙΚΟΥ  2016\asfaleia\DSC_002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3093524"/>
            <a:ext cx="4810172" cy="35139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7684431"/>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sz="quarter" idx="2"/>
          </p:nvPr>
        </p:nvSpPr>
        <p:spPr>
          <a:xfrm>
            <a:off x="467544" y="332656"/>
            <a:ext cx="3600000" cy="5493984"/>
          </a:xfrm>
        </p:spPr>
        <p:txBody>
          <a:bodyPr/>
          <a:lstStyle/>
          <a:p>
            <a:pPr marL="0" indent="0">
              <a:buNone/>
            </a:pPr>
            <a:r>
              <a:rPr lang="el-GR" dirty="0" smtClean="0">
                <a:latin typeface="Century Schoolbook" pitchFamily="18" charset="0"/>
              </a:rPr>
              <a:t>Η  ιστορία</a:t>
            </a:r>
          </a:p>
          <a:p>
            <a:pPr marL="0" indent="0">
              <a:buNone/>
            </a:pPr>
            <a:r>
              <a:rPr lang="el-GR" b="1" dirty="0" smtClean="0">
                <a:solidFill>
                  <a:srgbClr val="FF0000"/>
                </a:solidFill>
                <a:latin typeface="Century Schoolbook" pitchFamily="18" charset="0"/>
              </a:rPr>
              <a:t>«Οι καινούριοι φίλοι της Άννας» </a:t>
            </a:r>
            <a:r>
              <a:rPr lang="el-GR" dirty="0">
                <a:latin typeface="Century Schoolbook" pitchFamily="18" charset="0"/>
              </a:rPr>
              <a:t>αναφέρεται στο δημόσιο χαρακτήρα του Διαδικτύου, στους κανόνες συμπεριφοράς στο Διαδίκτυο, καθώς και στη δημοσίευση </a:t>
            </a:r>
            <a:r>
              <a:rPr lang="el-GR" dirty="0" smtClean="0">
                <a:latin typeface="Century Schoolbook" pitchFamily="18" charset="0"/>
              </a:rPr>
              <a:t>φωτογραφιών αλλά </a:t>
            </a:r>
            <a:r>
              <a:rPr lang="el-GR" dirty="0">
                <a:latin typeface="Century Schoolbook" pitchFamily="18" charset="0"/>
              </a:rPr>
              <a:t>και </a:t>
            </a:r>
            <a:r>
              <a:rPr lang="el-GR" dirty="0" smtClean="0">
                <a:latin typeface="Century Schoolbook" pitchFamily="18" charset="0"/>
              </a:rPr>
              <a:t>στα πνευματικά δικαιώματα.</a:t>
            </a:r>
            <a:endParaRPr lang="el-GR" dirty="0">
              <a:latin typeface="Century Schoolbook" pitchFamily="18" charset="0"/>
            </a:endParaRPr>
          </a:p>
        </p:txBody>
      </p:sp>
      <p:pic>
        <p:nvPicPr>
          <p:cNvPr id="7" name="Picture 2" descr="J:\ΓΛΩΣΣΑ Ε΄ ΔΗΜΟΤΙΚΟΥ  2016\asfaleia\DSC_0033.JPG"/>
          <p:cNvPicPr>
            <a:picLocks noGrp="1" noChangeAspect="1" noChangeArrowheads="1"/>
          </p:cNvPicPr>
          <p:nvPr>
            <p:ph sz="quarter" idx="4"/>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11638" y="618369"/>
            <a:ext cx="3521075" cy="52608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1733846"/>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560000" cy="1476000"/>
          </a:xfrm>
        </p:spPr>
        <p:txBody>
          <a:bodyPr>
            <a:normAutofit/>
          </a:bodyPr>
          <a:lstStyle/>
          <a:p>
            <a:pPr algn="ctr"/>
            <a:r>
              <a:rPr lang="el-GR" sz="2800" dirty="0" err="1" smtClean="0">
                <a:latin typeface="Century Schoolbook" pitchFamily="18" charset="0"/>
              </a:rPr>
              <a:t>Ποιοσ</a:t>
            </a:r>
            <a:r>
              <a:rPr lang="el-GR" sz="2800" dirty="0" smtClean="0">
                <a:latin typeface="Century Schoolbook" pitchFamily="18" charset="0"/>
              </a:rPr>
              <a:t> </a:t>
            </a:r>
            <a:r>
              <a:rPr lang="el-GR" sz="2800" dirty="0" err="1" smtClean="0">
                <a:latin typeface="Century Schoolbook" pitchFamily="18" charset="0"/>
              </a:rPr>
              <a:t>εΙναι</a:t>
            </a:r>
            <a:r>
              <a:rPr lang="el-GR" sz="2800" dirty="0" smtClean="0">
                <a:latin typeface="Century Schoolbook" pitchFamily="18" charset="0"/>
              </a:rPr>
              <a:t> </a:t>
            </a:r>
            <a:r>
              <a:rPr lang="el-GR" sz="2800" dirty="0" err="1" smtClean="0">
                <a:latin typeface="Century Schoolbook" pitchFamily="18" charset="0"/>
              </a:rPr>
              <a:t>καΤΑ</a:t>
            </a:r>
            <a:r>
              <a:rPr lang="el-GR" sz="2800" dirty="0" smtClean="0">
                <a:latin typeface="Century Schoolbook" pitchFamily="18" charset="0"/>
              </a:rPr>
              <a:t> τη </a:t>
            </a:r>
            <a:r>
              <a:rPr lang="el-GR" sz="2800" dirty="0" err="1" smtClean="0">
                <a:latin typeface="Century Schoolbook" pitchFamily="18" charset="0"/>
              </a:rPr>
              <a:t>γνωμη</a:t>
            </a:r>
            <a:r>
              <a:rPr lang="el-GR" sz="2800" dirty="0" smtClean="0">
                <a:latin typeface="Century Schoolbook" pitchFamily="18" charset="0"/>
              </a:rPr>
              <a:t> </a:t>
            </a:r>
            <a:r>
              <a:rPr lang="el-GR" sz="2800" dirty="0" err="1" smtClean="0">
                <a:latin typeface="Century Schoolbook" pitchFamily="18" charset="0"/>
              </a:rPr>
              <a:t>σασ</a:t>
            </a:r>
            <a:r>
              <a:rPr lang="el-GR" sz="2800" dirty="0" smtClean="0">
                <a:latin typeface="Century Schoolbook" pitchFamily="18" charset="0"/>
              </a:rPr>
              <a:t>    ο </a:t>
            </a:r>
            <a:r>
              <a:rPr lang="el-GR" sz="2800" dirty="0" err="1" smtClean="0">
                <a:latin typeface="Century Schoolbook" pitchFamily="18" charset="0"/>
              </a:rPr>
              <a:t>μεγαλυτεροσ</a:t>
            </a:r>
            <a:r>
              <a:rPr lang="el-GR" sz="2800" dirty="0" smtClean="0">
                <a:latin typeface="Century Schoolbook" pitchFamily="18" charset="0"/>
              </a:rPr>
              <a:t> </a:t>
            </a:r>
            <a:r>
              <a:rPr lang="el-GR" sz="2800" dirty="0" err="1" smtClean="0">
                <a:latin typeface="Century Schoolbook" pitchFamily="18" charset="0"/>
              </a:rPr>
              <a:t>κινδυνοσ</a:t>
            </a:r>
            <a:r>
              <a:rPr lang="el-GR" sz="2800" dirty="0" smtClean="0">
                <a:latin typeface="Century Schoolbook" pitchFamily="18" charset="0"/>
              </a:rPr>
              <a:t> </a:t>
            </a:r>
            <a:br>
              <a:rPr lang="el-GR" sz="2800" dirty="0" smtClean="0">
                <a:latin typeface="Century Schoolbook" pitchFamily="18" charset="0"/>
              </a:rPr>
            </a:br>
            <a:r>
              <a:rPr lang="el-GR" sz="2800" dirty="0" smtClean="0">
                <a:latin typeface="Century Schoolbook" pitchFamily="18" charset="0"/>
              </a:rPr>
              <a:t>του </a:t>
            </a:r>
            <a:r>
              <a:rPr lang="el-GR" sz="2800" dirty="0" err="1" smtClean="0">
                <a:latin typeface="Century Schoolbook" pitchFamily="18" charset="0"/>
              </a:rPr>
              <a:t>διαδικτυου</a:t>
            </a:r>
            <a:r>
              <a:rPr lang="el-GR" sz="2800" dirty="0" smtClean="0">
                <a:latin typeface="Century Schoolbook" pitchFamily="18" charset="0"/>
              </a:rPr>
              <a:t>;</a:t>
            </a:r>
            <a:endParaRPr lang="el-GR" sz="2800" dirty="0">
              <a:latin typeface="Century Schoolbook" pitchFamily="18" charset="0"/>
            </a:endParaRPr>
          </a:p>
        </p:txBody>
      </p:sp>
      <p:sp>
        <p:nvSpPr>
          <p:cNvPr id="3" name="2 - Θέση περιεχομένου"/>
          <p:cNvSpPr>
            <a:spLocks noGrp="1"/>
          </p:cNvSpPr>
          <p:nvPr>
            <p:ph idx="1"/>
          </p:nvPr>
        </p:nvSpPr>
        <p:spPr>
          <a:xfrm>
            <a:off x="457200" y="1609416"/>
            <a:ext cx="7560000" cy="5076000"/>
          </a:xfrm>
        </p:spPr>
        <p:txBody>
          <a:bodyPr>
            <a:normAutofit fontScale="92500" lnSpcReduction="10000"/>
          </a:bodyPr>
          <a:lstStyle/>
          <a:p>
            <a:pPr>
              <a:buFont typeface="Wingdings" pitchFamily="2" charset="2"/>
              <a:buChar char="v"/>
            </a:pPr>
            <a:r>
              <a:rPr lang="el-GR" b="1" dirty="0" smtClean="0">
                <a:solidFill>
                  <a:srgbClr val="FF0000"/>
                </a:solidFill>
                <a:latin typeface="Century Schoolbook" pitchFamily="18" charset="0"/>
              </a:rPr>
              <a:t>Ορισμός</a:t>
            </a:r>
            <a:r>
              <a:rPr lang="el-GR" dirty="0" smtClean="0">
                <a:solidFill>
                  <a:srgbClr val="FF0000"/>
                </a:solidFill>
                <a:latin typeface="Century Schoolbook" pitchFamily="18" charset="0"/>
              </a:rPr>
              <a:t>: </a:t>
            </a:r>
            <a:r>
              <a:rPr lang="el-GR" dirty="0" smtClean="0">
                <a:latin typeface="Century Schoolbook" pitchFamily="18" charset="0"/>
              </a:rPr>
              <a:t>Ο μεγαλύτερος κίνδυνος είναι για την ομάδα μας να ανεβούν προσωπικές φωτογραφίες  με σκοπό τη γελοιοποίηση των προσώπων  που εικονίζονται σ’ αυτές.</a:t>
            </a:r>
          </a:p>
          <a:p>
            <a:pPr>
              <a:buNone/>
            </a:pPr>
            <a:r>
              <a:rPr lang="el-GR" b="1" dirty="0" smtClean="0">
                <a:latin typeface="Century Schoolbook" pitchFamily="18" charset="0"/>
              </a:rPr>
              <a:t>	</a:t>
            </a:r>
            <a:r>
              <a:rPr lang="el-GR" dirty="0" smtClean="0">
                <a:solidFill>
                  <a:srgbClr val="FF0000"/>
                </a:solidFill>
                <a:latin typeface="Century Schoolbook" pitchFamily="18" charset="0"/>
              </a:rPr>
              <a:t>Πού μπορούμε να τον συναντήσουμε;</a:t>
            </a:r>
          </a:p>
          <a:p>
            <a:pPr>
              <a:buNone/>
            </a:pPr>
            <a:r>
              <a:rPr lang="el-GR" dirty="0" smtClean="0">
                <a:latin typeface="Century Schoolbook" pitchFamily="18" charset="0"/>
              </a:rPr>
              <a:t>Στα κοινωνικά μέσα δικτύωσης.</a:t>
            </a:r>
          </a:p>
          <a:p>
            <a:pPr>
              <a:buNone/>
            </a:pPr>
            <a:r>
              <a:rPr lang="el-GR" dirty="0" smtClean="0">
                <a:latin typeface="Century Schoolbook" pitchFamily="18" charset="0"/>
              </a:rPr>
              <a:t>	</a:t>
            </a:r>
            <a:r>
              <a:rPr lang="el-GR" dirty="0" smtClean="0">
                <a:solidFill>
                  <a:srgbClr val="FF0000"/>
                </a:solidFill>
                <a:latin typeface="Century Schoolbook" pitchFamily="18" charset="0"/>
              </a:rPr>
              <a:t>Γράψε 2 τρόπους για να μπορέσουμε να αποφύγουμε τους κινδύνους:</a:t>
            </a:r>
          </a:p>
          <a:p>
            <a:pPr>
              <a:buNone/>
            </a:pPr>
            <a:r>
              <a:rPr lang="el-GR" dirty="0" smtClean="0">
                <a:latin typeface="Century Schoolbook" pitchFamily="18" charset="0"/>
              </a:rPr>
              <a:t>Να μην ανεβάζουμε φωτογραφίες, γιατί είναι προσωπικά δεδομένα.</a:t>
            </a:r>
          </a:p>
          <a:p>
            <a:pPr>
              <a:buNone/>
            </a:pPr>
            <a:r>
              <a:rPr lang="el-GR" dirty="0" smtClean="0">
                <a:latin typeface="Century Schoolbook" pitchFamily="18" charset="0"/>
              </a:rPr>
              <a:t>Να μη δίνουμε προσωπικά στοιχεία σε αγνώστους.</a:t>
            </a:r>
          </a:p>
          <a:p>
            <a:pPr>
              <a:buNone/>
            </a:pPr>
            <a:endParaRPr lang="el-GR" dirty="0" smtClean="0"/>
          </a:p>
          <a:p>
            <a:pPr>
              <a:buNone/>
            </a:pPr>
            <a:r>
              <a:rPr lang="el-GR" dirty="0" smtClean="0"/>
              <a:t> </a:t>
            </a:r>
            <a:endParaRPr lang="el-GR" dirty="0"/>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7560000" cy="1476000"/>
          </a:xfrm>
        </p:spPr>
        <p:txBody>
          <a:bodyPr>
            <a:normAutofit/>
          </a:bodyPr>
          <a:lstStyle/>
          <a:p>
            <a:pPr algn="ctr"/>
            <a:r>
              <a:rPr lang="el-GR" sz="2800" dirty="0" err="1" smtClean="0">
                <a:latin typeface="Century Schoolbook" pitchFamily="18" charset="0"/>
              </a:rPr>
              <a:t>Ποιοσ</a:t>
            </a:r>
            <a:r>
              <a:rPr lang="el-GR" sz="2800" dirty="0" smtClean="0">
                <a:latin typeface="Century Schoolbook" pitchFamily="18" charset="0"/>
              </a:rPr>
              <a:t> είναι </a:t>
            </a:r>
            <a:r>
              <a:rPr lang="el-GR" sz="2800" dirty="0" err="1" smtClean="0">
                <a:latin typeface="Century Schoolbook" pitchFamily="18" charset="0"/>
              </a:rPr>
              <a:t>κατα</a:t>
            </a:r>
            <a:r>
              <a:rPr lang="el-GR" sz="2800" dirty="0" smtClean="0">
                <a:latin typeface="Century Schoolbook" pitchFamily="18" charset="0"/>
              </a:rPr>
              <a:t> τη </a:t>
            </a:r>
            <a:r>
              <a:rPr lang="el-GR" sz="2800" dirty="0" err="1" smtClean="0">
                <a:latin typeface="Century Schoolbook" pitchFamily="18" charset="0"/>
              </a:rPr>
              <a:t>γνωμη</a:t>
            </a:r>
            <a:r>
              <a:rPr lang="el-GR" sz="2800" dirty="0" smtClean="0">
                <a:latin typeface="Century Schoolbook" pitchFamily="18" charset="0"/>
              </a:rPr>
              <a:t> </a:t>
            </a:r>
            <a:r>
              <a:rPr lang="el-GR" sz="2800" dirty="0" err="1" smtClean="0">
                <a:latin typeface="Century Schoolbook" pitchFamily="18" charset="0"/>
              </a:rPr>
              <a:t>σασ</a:t>
            </a:r>
            <a:r>
              <a:rPr lang="el-GR" sz="2800" dirty="0" smtClean="0">
                <a:latin typeface="Century Schoolbook" pitchFamily="18" charset="0"/>
              </a:rPr>
              <a:t>   ο </a:t>
            </a:r>
            <a:r>
              <a:rPr lang="el-GR" sz="2800" dirty="0" err="1" smtClean="0">
                <a:latin typeface="Century Schoolbook" pitchFamily="18" charset="0"/>
              </a:rPr>
              <a:t>μεγαλυτεροσ</a:t>
            </a:r>
            <a:r>
              <a:rPr lang="el-GR" sz="2800" dirty="0" smtClean="0">
                <a:latin typeface="Century Schoolbook" pitchFamily="18" charset="0"/>
              </a:rPr>
              <a:t> </a:t>
            </a:r>
            <a:r>
              <a:rPr lang="el-GR" sz="2800" dirty="0" err="1" smtClean="0">
                <a:latin typeface="Century Schoolbook" pitchFamily="18" charset="0"/>
              </a:rPr>
              <a:t>κινδυνοσ</a:t>
            </a:r>
            <a:r>
              <a:rPr lang="el-GR" sz="2800" dirty="0" smtClean="0">
                <a:latin typeface="Century Schoolbook" pitchFamily="18" charset="0"/>
              </a:rPr>
              <a:t> του </a:t>
            </a:r>
            <a:r>
              <a:rPr lang="el-GR" sz="2800" dirty="0" err="1" smtClean="0">
                <a:latin typeface="Century Schoolbook" pitchFamily="18" charset="0"/>
              </a:rPr>
              <a:t>διαδικτυου</a:t>
            </a:r>
            <a:r>
              <a:rPr lang="el-GR" sz="2800" dirty="0" smtClean="0">
                <a:latin typeface="Century Schoolbook" pitchFamily="18" charset="0"/>
              </a:rPr>
              <a:t>;</a:t>
            </a:r>
            <a:endParaRPr lang="el-GR" sz="2800" dirty="0">
              <a:latin typeface="Century Schoolbook" pitchFamily="18" charset="0"/>
            </a:endParaRPr>
          </a:p>
        </p:txBody>
      </p:sp>
      <p:sp>
        <p:nvSpPr>
          <p:cNvPr id="4" name="3 - Θέση περιεχομένου"/>
          <p:cNvSpPr>
            <a:spLocks noGrp="1"/>
          </p:cNvSpPr>
          <p:nvPr>
            <p:ph sz="half" idx="2"/>
          </p:nvPr>
        </p:nvSpPr>
        <p:spPr>
          <a:xfrm>
            <a:off x="3779912" y="1600200"/>
            <a:ext cx="3996000" cy="4997152"/>
          </a:xfrm>
        </p:spPr>
        <p:txBody>
          <a:bodyPr>
            <a:noAutofit/>
          </a:bodyPr>
          <a:lstStyle/>
          <a:p>
            <a:pPr>
              <a:buFont typeface="Wingdings" pitchFamily="2" charset="2"/>
              <a:buChar char="v"/>
            </a:pPr>
            <a:r>
              <a:rPr lang="el-GR" sz="2400" dirty="0" smtClean="0">
                <a:latin typeface="Century Schoolbook" pitchFamily="18" charset="0"/>
              </a:rPr>
              <a:t>Ο μεγαλύτερος κίνδυνος είναι τα μηνύματα από αγνώστους που έρχονται στο </a:t>
            </a:r>
            <a:r>
              <a:rPr lang="en-US" sz="2400" dirty="0" smtClean="0">
                <a:latin typeface="Century Schoolbook" pitchFamily="18" charset="0"/>
              </a:rPr>
              <a:t>mail</a:t>
            </a:r>
            <a:r>
              <a:rPr lang="el-GR" sz="2400" dirty="0" smtClean="0">
                <a:latin typeface="Century Schoolbook" pitchFamily="18" charset="0"/>
              </a:rPr>
              <a:t> μας.</a:t>
            </a:r>
          </a:p>
          <a:p>
            <a:pPr>
              <a:buFont typeface="Wingdings" pitchFamily="2" charset="2"/>
              <a:buChar char="v"/>
            </a:pPr>
            <a:r>
              <a:rPr lang="el-GR" sz="2400" dirty="0" smtClean="0">
                <a:latin typeface="Century Schoolbook" pitchFamily="18" charset="0"/>
              </a:rPr>
              <a:t>Πρέπει να έχουμε προγράμματα που να μην τα επιτρέπει να εμφανίζονται.</a:t>
            </a:r>
          </a:p>
          <a:p>
            <a:pPr>
              <a:buFont typeface="Wingdings" pitchFamily="2" charset="2"/>
              <a:buChar char="v"/>
            </a:pPr>
            <a:r>
              <a:rPr lang="el-GR" sz="2400" dirty="0" smtClean="0">
                <a:latin typeface="Century Schoolbook" pitchFamily="18" charset="0"/>
              </a:rPr>
              <a:t> Αν εμφανιστούν δεν τα ανοίγουμε ποτέ. </a:t>
            </a:r>
          </a:p>
          <a:p>
            <a:pPr>
              <a:buFont typeface="Wingdings" pitchFamily="2" charset="2"/>
              <a:buChar char="v"/>
            </a:pPr>
            <a:r>
              <a:rPr lang="el-GR" sz="2400" dirty="0" smtClean="0">
                <a:latin typeface="Century Schoolbook" pitchFamily="18" charset="0"/>
              </a:rPr>
              <a:t>Και να μην ξεχνούμε ενημερώνουμε τους γονείς.</a:t>
            </a:r>
            <a:endParaRPr lang="el-GR" sz="2400" dirty="0">
              <a:latin typeface="Century Schoolbook" pitchFamily="18" charset="0"/>
            </a:endParaRPr>
          </a:p>
        </p:txBody>
      </p:sp>
      <p:pic>
        <p:nvPicPr>
          <p:cNvPr id="6146" name="Picture 2" descr="C:\Users\user\Desktop\1_1-01.jpg"/>
          <p:cNvPicPr>
            <a:picLocks noGrp="1" noChangeArrowheads="1"/>
          </p:cNvPicPr>
          <p:nvPr>
            <p:ph sz="half" idx="1"/>
          </p:nvPr>
        </p:nvPicPr>
        <p:blipFill>
          <a:blip r:embed="rId2" cstate="print"/>
          <a:srcRect/>
          <a:stretch>
            <a:fillRect/>
          </a:stretch>
        </p:blipFill>
        <p:spPr bwMode="auto">
          <a:xfrm>
            <a:off x="86380" y="1628800"/>
            <a:ext cx="3636000" cy="3636000"/>
          </a:xfrm>
          <a:prstGeom prst="rect">
            <a:avLst/>
          </a:prstGeom>
          <a:noFill/>
        </p:spPr>
      </p:pic>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7560000" cy="1476000"/>
          </a:xfrm>
        </p:spPr>
        <p:txBody>
          <a:bodyPr>
            <a:noAutofit/>
          </a:bodyPr>
          <a:lstStyle/>
          <a:p>
            <a:pPr algn="ctr"/>
            <a:r>
              <a:rPr lang="el-GR" sz="2800" dirty="0" err="1">
                <a:latin typeface="Century Schoolbook" pitchFamily="18" charset="0"/>
              </a:rPr>
              <a:t>Ποιοσ</a:t>
            </a:r>
            <a:r>
              <a:rPr lang="el-GR" sz="2800" dirty="0">
                <a:latin typeface="Century Schoolbook" pitchFamily="18" charset="0"/>
              </a:rPr>
              <a:t> </a:t>
            </a:r>
            <a:r>
              <a:rPr lang="el-GR" sz="2800" dirty="0" err="1" smtClean="0">
                <a:latin typeface="Century Schoolbook" pitchFamily="18" charset="0"/>
              </a:rPr>
              <a:t>εΙναι</a:t>
            </a:r>
            <a:r>
              <a:rPr lang="el-GR" sz="2800" dirty="0" smtClean="0">
                <a:latin typeface="Century Schoolbook" pitchFamily="18" charset="0"/>
              </a:rPr>
              <a:t> </a:t>
            </a:r>
            <a:r>
              <a:rPr lang="el-GR" sz="2800" dirty="0" err="1" smtClean="0">
                <a:latin typeface="Century Schoolbook" pitchFamily="18" charset="0"/>
              </a:rPr>
              <a:t>κατΑ</a:t>
            </a:r>
            <a:r>
              <a:rPr lang="el-GR" sz="2800" dirty="0" smtClean="0">
                <a:latin typeface="Century Schoolbook" pitchFamily="18" charset="0"/>
              </a:rPr>
              <a:t> </a:t>
            </a:r>
            <a:r>
              <a:rPr lang="el-GR" sz="2800" dirty="0">
                <a:latin typeface="Century Schoolbook" pitchFamily="18" charset="0"/>
              </a:rPr>
              <a:t>τη </a:t>
            </a:r>
            <a:r>
              <a:rPr lang="el-GR" sz="2800" dirty="0" err="1">
                <a:latin typeface="Century Schoolbook" pitchFamily="18" charset="0"/>
              </a:rPr>
              <a:t>γνωμη</a:t>
            </a:r>
            <a:r>
              <a:rPr lang="el-GR" sz="2800" dirty="0">
                <a:latin typeface="Century Schoolbook" pitchFamily="18" charset="0"/>
              </a:rPr>
              <a:t> </a:t>
            </a:r>
            <a:r>
              <a:rPr lang="el-GR" sz="2800" dirty="0" err="1">
                <a:latin typeface="Century Schoolbook" pitchFamily="18" charset="0"/>
              </a:rPr>
              <a:t>σασ</a:t>
            </a:r>
            <a:r>
              <a:rPr lang="el-GR" sz="2800" dirty="0">
                <a:latin typeface="Century Schoolbook" pitchFamily="18" charset="0"/>
              </a:rPr>
              <a:t> </a:t>
            </a:r>
            <a:r>
              <a:rPr lang="el-GR" sz="2800" dirty="0" smtClean="0">
                <a:latin typeface="Century Schoolbook" pitchFamily="18" charset="0"/>
              </a:rPr>
              <a:t>   ο </a:t>
            </a:r>
            <a:r>
              <a:rPr lang="el-GR" sz="2800" dirty="0" err="1">
                <a:latin typeface="Century Schoolbook" pitchFamily="18" charset="0"/>
              </a:rPr>
              <a:t>μεγαλυτεροσ</a:t>
            </a:r>
            <a:r>
              <a:rPr lang="el-GR" sz="2800" dirty="0">
                <a:latin typeface="Century Schoolbook" pitchFamily="18" charset="0"/>
              </a:rPr>
              <a:t> </a:t>
            </a:r>
            <a:r>
              <a:rPr lang="el-GR" sz="2800" dirty="0" err="1">
                <a:latin typeface="Century Schoolbook" pitchFamily="18" charset="0"/>
              </a:rPr>
              <a:t>κινδυνοσ</a:t>
            </a:r>
            <a:r>
              <a:rPr lang="el-GR" sz="2800" dirty="0">
                <a:latin typeface="Century Schoolbook" pitchFamily="18" charset="0"/>
              </a:rPr>
              <a:t> του </a:t>
            </a:r>
            <a:r>
              <a:rPr lang="el-GR" sz="2800" dirty="0" err="1" smtClean="0">
                <a:latin typeface="Century Schoolbook" pitchFamily="18" charset="0"/>
              </a:rPr>
              <a:t>διαδικτυου</a:t>
            </a:r>
            <a:r>
              <a:rPr lang="el-GR" sz="2800" dirty="0" smtClean="0">
                <a:latin typeface="Century Schoolbook" pitchFamily="18" charset="0"/>
              </a:rPr>
              <a:t>;</a:t>
            </a:r>
            <a:endParaRPr lang="el-GR" sz="2800" dirty="0">
              <a:latin typeface="Century Schoolbook" pitchFamily="18" charset="0"/>
            </a:endParaRPr>
          </a:p>
        </p:txBody>
      </p:sp>
      <p:sp>
        <p:nvSpPr>
          <p:cNvPr id="4" name="3 - Θέση περιεχομένου"/>
          <p:cNvSpPr>
            <a:spLocks noGrp="1"/>
          </p:cNvSpPr>
          <p:nvPr>
            <p:ph sz="half" idx="1"/>
          </p:nvPr>
        </p:nvSpPr>
        <p:spPr>
          <a:xfrm>
            <a:off x="395536" y="1700808"/>
            <a:ext cx="7560000" cy="5076000"/>
          </a:xfrm>
        </p:spPr>
        <p:txBody>
          <a:bodyPr>
            <a:normAutofit fontScale="25000" lnSpcReduction="20000"/>
          </a:bodyPr>
          <a:lstStyle/>
          <a:p>
            <a:pPr marL="0" indent="0">
              <a:buNone/>
            </a:pPr>
            <a:r>
              <a:rPr lang="el-GR" sz="9600" dirty="0" smtClean="0">
                <a:latin typeface="Century Schoolbook" pitchFamily="18" charset="0"/>
                <a:cs typeface="Arial" pitchFamily="34" charset="0"/>
              </a:rPr>
              <a:t>Να </a:t>
            </a:r>
            <a:r>
              <a:rPr lang="el-GR" sz="9600" dirty="0">
                <a:latin typeface="Century Schoolbook" pitchFamily="18" charset="0"/>
                <a:cs typeface="Arial" pitchFamily="34" charset="0"/>
              </a:rPr>
              <a:t>μας </a:t>
            </a:r>
            <a:r>
              <a:rPr lang="el-GR" sz="9600" dirty="0" err="1">
                <a:latin typeface="Century Schoolbook" pitchFamily="18" charset="0"/>
                <a:cs typeface="Arial" pitchFamily="34" charset="0"/>
              </a:rPr>
              <a:t>χακάρουν</a:t>
            </a:r>
            <a:r>
              <a:rPr lang="el-GR" sz="9600" dirty="0">
                <a:latin typeface="Century Schoolbook" pitchFamily="18" charset="0"/>
                <a:cs typeface="Arial" pitchFamily="34" charset="0"/>
              </a:rPr>
              <a:t> το </a:t>
            </a:r>
            <a:r>
              <a:rPr lang="en-US" sz="9600" dirty="0">
                <a:latin typeface="Century Schoolbook" pitchFamily="18" charset="0"/>
                <a:cs typeface="Arial" pitchFamily="34" charset="0"/>
              </a:rPr>
              <a:t>mail </a:t>
            </a:r>
            <a:r>
              <a:rPr lang="el-GR" sz="9600" dirty="0">
                <a:latin typeface="Century Schoolbook" pitchFamily="18" charset="0"/>
                <a:cs typeface="Arial" pitchFamily="34" charset="0"/>
              </a:rPr>
              <a:t>και από τον δικό μας λογαριασμό να ανεβάσουν κείμενα και </a:t>
            </a:r>
            <a:r>
              <a:rPr lang="el-GR" sz="9600" dirty="0" smtClean="0">
                <a:latin typeface="Century Schoolbook" pitchFamily="18" charset="0"/>
                <a:cs typeface="Arial" pitchFamily="34" charset="0"/>
              </a:rPr>
              <a:t>φωτογραφίες που δεν είναι δικά μας.</a:t>
            </a:r>
          </a:p>
          <a:p>
            <a:pPr marL="0" indent="0">
              <a:buNone/>
            </a:pPr>
            <a:r>
              <a:rPr lang="el-GR" sz="9600" dirty="0" smtClean="0">
                <a:solidFill>
                  <a:srgbClr val="FF0000"/>
                </a:solidFill>
                <a:latin typeface="Century Schoolbook" pitchFamily="18" charset="0"/>
                <a:cs typeface="Arial" pitchFamily="34" charset="0"/>
              </a:rPr>
              <a:t>Πού μπορεί να τον συναντήσεις;</a:t>
            </a:r>
          </a:p>
          <a:p>
            <a:pPr marL="0" indent="0">
              <a:buNone/>
            </a:pPr>
            <a:r>
              <a:rPr lang="el-GR" sz="9600" dirty="0">
                <a:latin typeface="Century Schoolbook" pitchFamily="18" charset="0"/>
              </a:rPr>
              <a:t>Η πιο συνηθισμένη τεχνική που </a:t>
            </a:r>
            <a:r>
              <a:rPr lang="el-GR" sz="9600" dirty="0" smtClean="0">
                <a:latin typeface="Century Schoolbook" pitchFamily="18" charset="0"/>
              </a:rPr>
              <a:t>χρησιμοποιείται, είναι τα παραπλανητικά e-</a:t>
            </a:r>
            <a:r>
              <a:rPr lang="el-GR" sz="9600" dirty="0" err="1" smtClean="0">
                <a:latin typeface="Century Schoolbook" pitchFamily="18" charset="0"/>
              </a:rPr>
              <a:t>mail</a:t>
            </a:r>
            <a:r>
              <a:rPr lang="el-GR" sz="9600" dirty="0">
                <a:latin typeface="Century Schoolbook" pitchFamily="18" charset="0"/>
              </a:rPr>
              <a:t> </a:t>
            </a:r>
            <a:r>
              <a:rPr lang="el-GR" sz="9600" dirty="0" smtClean="0">
                <a:latin typeface="Century Schoolbook" pitchFamily="18" charset="0"/>
              </a:rPr>
              <a:t>ή  μετάδοση ιού με </a:t>
            </a:r>
            <a:r>
              <a:rPr lang="el-GR" sz="9600" dirty="0" err="1" smtClean="0">
                <a:latin typeface="Century Schoolbook" pitchFamily="18" charset="0"/>
              </a:rPr>
              <a:t>συννημμένο</a:t>
            </a:r>
            <a:r>
              <a:rPr lang="el-GR" sz="9600" dirty="0" smtClean="0">
                <a:latin typeface="Century Schoolbook" pitchFamily="18" charset="0"/>
              </a:rPr>
              <a:t> αρχείο στον υπολογιστή, ο οποίος καταγράφει όσα γράφεται και τα στέλνει στον </a:t>
            </a:r>
            <a:r>
              <a:rPr lang="el-GR" sz="9600" dirty="0" err="1" smtClean="0">
                <a:latin typeface="Century Schoolbook" pitchFamily="18" charset="0"/>
              </a:rPr>
              <a:t>χάκερ</a:t>
            </a:r>
            <a:r>
              <a:rPr lang="el-GR" sz="9600" dirty="0" smtClean="0">
                <a:latin typeface="Century Schoolbook" pitchFamily="18" charset="0"/>
              </a:rPr>
              <a:t>.</a:t>
            </a:r>
          </a:p>
          <a:p>
            <a:pPr marL="0" indent="0">
              <a:buNone/>
            </a:pPr>
            <a:r>
              <a:rPr lang="el-GR" sz="9600" dirty="0" smtClean="0">
                <a:solidFill>
                  <a:srgbClr val="FF0000"/>
                </a:solidFill>
                <a:latin typeface="Century Schoolbook" pitchFamily="18" charset="0"/>
              </a:rPr>
              <a:t>Πώς αντιμετωπίζεται;</a:t>
            </a:r>
            <a:r>
              <a:rPr lang="el-GR" sz="9600" dirty="0">
                <a:solidFill>
                  <a:srgbClr val="FF0000"/>
                </a:solidFill>
                <a:latin typeface="Century Schoolbook" pitchFamily="18" charset="0"/>
              </a:rPr>
              <a:t> </a:t>
            </a:r>
          </a:p>
          <a:p>
            <a:pPr marL="0" indent="0">
              <a:buNone/>
            </a:pPr>
            <a:r>
              <a:rPr lang="el-GR" sz="9600" dirty="0" smtClean="0">
                <a:latin typeface="Century Schoolbook" pitchFamily="18" charset="0"/>
              </a:rPr>
              <a:t>Ο </a:t>
            </a:r>
            <a:r>
              <a:rPr lang="el-GR" sz="9600" dirty="0">
                <a:latin typeface="Century Schoolbook" pitchFamily="18" charset="0"/>
              </a:rPr>
              <a:t>καλύτερος τρόπος να μείνει κάποιος μακριά από αυτά τα </a:t>
            </a:r>
            <a:r>
              <a:rPr lang="en-US" sz="9600" dirty="0" smtClean="0">
                <a:latin typeface="Century Schoolbook" pitchFamily="18" charset="0"/>
              </a:rPr>
              <a:t>mail </a:t>
            </a:r>
            <a:r>
              <a:rPr lang="el-GR" sz="9600" dirty="0" smtClean="0">
                <a:latin typeface="Century Schoolbook" pitchFamily="18" charset="0"/>
              </a:rPr>
              <a:t>ή τα </a:t>
            </a:r>
            <a:r>
              <a:rPr lang="el-GR" sz="9600" dirty="0" err="1" smtClean="0">
                <a:latin typeface="Century Schoolbook" pitchFamily="18" charset="0"/>
              </a:rPr>
              <a:t>site</a:t>
            </a:r>
            <a:r>
              <a:rPr lang="el-GR" sz="9600" dirty="0" smtClean="0">
                <a:latin typeface="Century Schoolbook" pitchFamily="18" charset="0"/>
              </a:rPr>
              <a:t>. Να </a:t>
            </a:r>
            <a:r>
              <a:rPr lang="el-GR" sz="9600" dirty="0">
                <a:latin typeface="Century Schoolbook" pitchFamily="18" charset="0"/>
              </a:rPr>
              <a:t>κάνει όσο πιο συχνά ενημερώσεις στα προγράμματά του ώστε να ξέρει σε τι κατάσταση βρίσκονται. Έ</a:t>
            </a:r>
            <a:r>
              <a:rPr lang="el-GR" sz="9600" dirty="0" smtClean="0">
                <a:latin typeface="Century Schoolbook" pitchFamily="18" charset="0"/>
              </a:rPr>
              <a:t>τσι </a:t>
            </a:r>
            <a:r>
              <a:rPr lang="el-GR" sz="9600" dirty="0">
                <a:latin typeface="Century Schoolbook" pitchFamily="18" charset="0"/>
              </a:rPr>
              <a:t>θα αναγνωρίζει πότε μια «προειδοποίηση» είναι φυσιολογική ή οδηγεί σε μολυσμένο ιστότοπο</a:t>
            </a:r>
            <a:r>
              <a:rPr lang="el-GR" sz="9600" dirty="0" smtClean="0">
                <a:latin typeface="Century Schoolbook" pitchFamily="18" charset="0"/>
              </a:rPr>
              <a:t>.</a:t>
            </a:r>
          </a:p>
          <a:p>
            <a:pPr marL="0" indent="0" algn="just">
              <a:buNone/>
            </a:pPr>
            <a:r>
              <a:rPr lang="el-GR" sz="3100" dirty="0"/>
              <a:t/>
            </a:r>
            <a:br>
              <a:rPr lang="el-GR" sz="3100" dirty="0"/>
            </a:br>
            <a:r>
              <a:rPr lang="el-GR" sz="3100" dirty="0"/>
              <a:t/>
            </a:r>
            <a:br>
              <a:rPr lang="el-GR" sz="3100" dirty="0"/>
            </a:br>
            <a:endParaRPr lang="el-GR" sz="3100" dirty="0"/>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err="1"/>
              <a:t>Ποιοσ</a:t>
            </a:r>
            <a:r>
              <a:rPr lang="el-GR" sz="2800" dirty="0"/>
              <a:t> </a:t>
            </a:r>
            <a:r>
              <a:rPr lang="el-GR" sz="2800" dirty="0" err="1"/>
              <a:t>εΙναι</a:t>
            </a:r>
            <a:r>
              <a:rPr lang="el-GR" sz="2800" dirty="0"/>
              <a:t> </a:t>
            </a:r>
            <a:r>
              <a:rPr lang="el-GR" sz="2800" dirty="0" err="1"/>
              <a:t>κατΑ</a:t>
            </a:r>
            <a:r>
              <a:rPr lang="el-GR" sz="2800" dirty="0"/>
              <a:t> τη </a:t>
            </a:r>
            <a:r>
              <a:rPr lang="el-GR" sz="2800" dirty="0" err="1"/>
              <a:t>γνωμη</a:t>
            </a:r>
            <a:r>
              <a:rPr lang="el-GR" sz="2800" dirty="0"/>
              <a:t> </a:t>
            </a:r>
            <a:r>
              <a:rPr lang="el-GR" sz="2800" dirty="0" err="1"/>
              <a:t>σασ</a:t>
            </a:r>
            <a:r>
              <a:rPr lang="el-GR" sz="2800" dirty="0"/>
              <a:t> ο </a:t>
            </a:r>
            <a:r>
              <a:rPr lang="el-GR" sz="2800" dirty="0" err="1"/>
              <a:t>μεγαλυτεροσ</a:t>
            </a:r>
            <a:r>
              <a:rPr lang="el-GR" sz="2800" dirty="0"/>
              <a:t> </a:t>
            </a:r>
            <a:r>
              <a:rPr lang="el-GR" sz="2800" dirty="0" err="1"/>
              <a:t>κινδυνοσ</a:t>
            </a:r>
            <a:r>
              <a:rPr lang="el-GR" sz="2800" dirty="0"/>
              <a:t> του </a:t>
            </a:r>
            <a:r>
              <a:rPr lang="el-GR" sz="2800" dirty="0" err="1"/>
              <a:t>διαδικτυου</a:t>
            </a:r>
            <a:endParaRPr lang="el-GR" sz="2800" dirty="0"/>
          </a:p>
        </p:txBody>
      </p:sp>
      <p:sp>
        <p:nvSpPr>
          <p:cNvPr id="3" name="Θέση περιεχομένου 2"/>
          <p:cNvSpPr>
            <a:spLocks noGrp="1"/>
          </p:cNvSpPr>
          <p:nvPr>
            <p:ph idx="1"/>
          </p:nvPr>
        </p:nvSpPr>
        <p:spPr/>
        <p:txBody>
          <a:bodyPr/>
          <a:lstStyle/>
          <a:p>
            <a:pPr marL="0" indent="0">
              <a:buNone/>
            </a:pPr>
            <a:r>
              <a:rPr lang="el-GR" sz="2400" dirty="0" smtClean="0">
                <a:latin typeface="Arial" pitchFamily="34" charset="0"/>
                <a:cs typeface="Arial" pitchFamily="34" charset="0"/>
              </a:rPr>
              <a:t>Ο πιο σημαντικός κίνδυνος είναι να συνομιλήσεις με αγνώστους και να δώσεις τα προσωπικά </a:t>
            </a:r>
            <a:r>
              <a:rPr lang="el-GR" sz="2400" smtClean="0">
                <a:latin typeface="Arial" pitchFamily="34" charset="0"/>
                <a:cs typeface="Arial" pitchFamily="34" charset="0"/>
              </a:rPr>
              <a:t>σου στοιχεία και </a:t>
            </a:r>
            <a:r>
              <a:rPr lang="el-GR" sz="2400" dirty="0" smtClean="0">
                <a:latin typeface="Arial" pitchFamily="34" charset="0"/>
                <a:cs typeface="Arial" pitchFamily="34" charset="0"/>
              </a:rPr>
              <a:t>εκείνοι να τα χρησιμοποιήσουν ή να σου </a:t>
            </a:r>
            <a:r>
              <a:rPr lang="el-GR" sz="2400" dirty="0" smtClean="0">
                <a:solidFill>
                  <a:srgbClr val="002060"/>
                </a:solidFill>
                <a:latin typeface="Arial" pitchFamily="34" charset="0"/>
                <a:cs typeface="Arial" pitchFamily="34" charset="0"/>
              </a:rPr>
              <a:t>ζητήσουν να τους συναντήσεις και να δεχθείς. </a:t>
            </a:r>
          </a:p>
          <a:p>
            <a:pPr marL="0" indent="0">
              <a:buNone/>
            </a:pPr>
            <a:r>
              <a:rPr lang="el-GR" sz="2800" b="1" dirty="0" smtClean="0">
                <a:solidFill>
                  <a:srgbClr val="0070C0"/>
                </a:solidFill>
                <a:latin typeface="Arial" pitchFamily="34" charset="0"/>
                <a:cs typeface="Arial" pitchFamily="34" charset="0"/>
              </a:rPr>
              <a:t>Πού </a:t>
            </a:r>
            <a:r>
              <a:rPr lang="el-GR" sz="2800" b="1" dirty="0">
                <a:solidFill>
                  <a:srgbClr val="0070C0"/>
                </a:solidFill>
                <a:latin typeface="Arial" pitchFamily="34" charset="0"/>
                <a:cs typeface="Arial" pitchFamily="34" charset="0"/>
              </a:rPr>
              <a:t>μπορεί να τον </a:t>
            </a:r>
            <a:r>
              <a:rPr lang="el-GR" sz="2800" b="1" dirty="0" smtClean="0">
                <a:solidFill>
                  <a:srgbClr val="0070C0"/>
                </a:solidFill>
                <a:latin typeface="Arial" pitchFamily="34" charset="0"/>
                <a:cs typeface="Arial" pitchFamily="34" charset="0"/>
              </a:rPr>
              <a:t>συναντήσεις;</a:t>
            </a:r>
          </a:p>
          <a:p>
            <a:pPr marL="0" indent="0">
              <a:buNone/>
            </a:pPr>
            <a:r>
              <a:rPr lang="el-GR" sz="2400" dirty="0" smtClean="0">
                <a:solidFill>
                  <a:srgbClr val="002060"/>
                </a:solidFill>
                <a:latin typeface="Arial" pitchFamily="34" charset="0"/>
                <a:cs typeface="Arial" pitchFamily="34" charset="0"/>
              </a:rPr>
              <a:t>Στο </a:t>
            </a:r>
            <a:r>
              <a:rPr lang="en-US" sz="2400" dirty="0" smtClean="0">
                <a:solidFill>
                  <a:srgbClr val="002060"/>
                </a:solidFill>
                <a:latin typeface="Arial" pitchFamily="34" charset="0"/>
                <a:cs typeface="Arial" pitchFamily="34" charset="0"/>
              </a:rPr>
              <a:t>Facebook,</a:t>
            </a:r>
            <a:r>
              <a:rPr lang="el-GR" sz="2400" dirty="0" smtClean="0">
                <a:solidFill>
                  <a:srgbClr val="002060"/>
                </a:solidFill>
                <a:latin typeface="Arial" pitchFamily="34" charset="0"/>
                <a:cs typeface="Arial" pitchFamily="34" charset="0"/>
              </a:rPr>
              <a:t>στα </a:t>
            </a:r>
            <a:r>
              <a:rPr lang="en-US" sz="2400" dirty="0" smtClean="0">
                <a:solidFill>
                  <a:srgbClr val="002060"/>
                </a:solidFill>
                <a:latin typeface="Arial" pitchFamily="34" charset="0"/>
                <a:cs typeface="Arial" pitchFamily="34" charset="0"/>
              </a:rPr>
              <a:t>chat-</a:t>
            </a:r>
            <a:r>
              <a:rPr lang="en-US" sz="2400" dirty="0" err="1" smtClean="0">
                <a:solidFill>
                  <a:srgbClr val="002060"/>
                </a:solidFill>
                <a:latin typeface="Arial" pitchFamily="34" charset="0"/>
                <a:cs typeface="Arial" pitchFamily="34" charset="0"/>
              </a:rPr>
              <a:t>room,σ</a:t>
            </a:r>
            <a:r>
              <a:rPr lang="el-GR" sz="2400" dirty="0" smtClean="0">
                <a:solidFill>
                  <a:srgbClr val="002060"/>
                </a:solidFill>
                <a:latin typeface="Arial" pitchFamily="34" charset="0"/>
                <a:cs typeface="Arial" pitchFamily="34" charset="0"/>
              </a:rPr>
              <a:t>τα </a:t>
            </a:r>
            <a:r>
              <a:rPr lang="en-US" sz="2400" dirty="0" smtClean="0">
                <a:solidFill>
                  <a:srgbClr val="002060"/>
                </a:solidFill>
                <a:latin typeface="Arial" pitchFamily="34" charset="0"/>
                <a:cs typeface="Arial" pitchFamily="34" charset="0"/>
              </a:rPr>
              <a:t>mail</a:t>
            </a:r>
          </a:p>
          <a:p>
            <a:pPr marL="0" indent="0">
              <a:buNone/>
            </a:pPr>
            <a:r>
              <a:rPr lang="el-GR" sz="2400" b="1" dirty="0" smtClean="0">
                <a:solidFill>
                  <a:srgbClr val="0070C0"/>
                </a:solidFill>
                <a:latin typeface="Arial" pitchFamily="34" charset="0"/>
                <a:cs typeface="Arial" pitchFamily="34" charset="0"/>
              </a:rPr>
              <a:t>Πώς αντιμετωπίζεται;</a:t>
            </a:r>
          </a:p>
          <a:p>
            <a:pPr marL="0" indent="0">
              <a:buNone/>
            </a:pPr>
            <a:r>
              <a:rPr lang="el-GR" sz="2400" b="1" dirty="0" smtClean="0">
                <a:latin typeface="Arial" pitchFamily="34" charset="0"/>
                <a:cs typeface="Arial" pitchFamily="34" charset="0"/>
              </a:rPr>
              <a:t>Να μη δίνεις τα προσωπικά σου στοιχεία</a:t>
            </a:r>
          </a:p>
          <a:p>
            <a:pPr marL="0" indent="0">
              <a:buNone/>
            </a:pPr>
            <a:r>
              <a:rPr lang="el-GR" sz="2400" b="1" dirty="0" smtClean="0">
                <a:latin typeface="Arial" pitchFamily="34" charset="0"/>
                <a:cs typeface="Arial" pitchFamily="34" charset="0"/>
              </a:rPr>
              <a:t>Να ενημερώσεις τους γονείς για ότι και αν έκανες</a:t>
            </a:r>
          </a:p>
          <a:p>
            <a:pPr marL="0" indent="0">
              <a:buNone/>
            </a:pPr>
            <a:r>
              <a:rPr lang="el-GR" sz="2400" b="1" dirty="0" smtClean="0">
                <a:latin typeface="Arial" pitchFamily="34" charset="0"/>
                <a:cs typeface="Arial" pitchFamily="34" charset="0"/>
              </a:rPr>
              <a:t>Σκεφτόμαστε πριν πούμε ΝΑΙ</a:t>
            </a:r>
          </a:p>
          <a:p>
            <a:pPr marL="0" indent="0">
              <a:buNone/>
            </a:pPr>
            <a:endParaRPr lang="el-GR" sz="2400" b="1" dirty="0" smtClean="0">
              <a:latin typeface="Arial" pitchFamily="34" charset="0"/>
              <a:cs typeface="Arial" pitchFamily="34" charset="0"/>
            </a:endParaRPr>
          </a:p>
          <a:p>
            <a:pPr marL="0" indent="0">
              <a:buNone/>
            </a:pPr>
            <a:endParaRPr lang="el-GR" sz="2400" b="1" dirty="0" smtClean="0">
              <a:solidFill>
                <a:srgbClr val="0070C0"/>
              </a:solidFill>
              <a:latin typeface="Arial" pitchFamily="34" charset="0"/>
              <a:cs typeface="Arial" pitchFamily="34" charset="0"/>
            </a:endParaRPr>
          </a:p>
          <a:p>
            <a:pPr marL="0" indent="0">
              <a:buNone/>
            </a:pPr>
            <a:endParaRPr lang="en-US" sz="2400" dirty="0" smtClean="0"/>
          </a:p>
          <a:p>
            <a:pPr marL="0" indent="0">
              <a:buNone/>
            </a:pPr>
            <a:endParaRPr lang="el-GR" sz="2400" dirty="0">
              <a:solidFill>
                <a:srgbClr val="002060"/>
              </a:solidFill>
            </a:endParaRPr>
          </a:p>
        </p:txBody>
      </p:sp>
    </p:spTree>
    <p:extLst>
      <p:ext uri="{BB962C8B-B14F-4D97-AF65-F5344CB8AC3E}">
        <p14:creationId xmlns="" xmlns:p14="http://schemas.microsoft.com/office/powerpoint/2010/main" val="1985491040"/>
      </p:ext>
    </p:extLst>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ΓΛΩΣΣΑ Ε΄ ΔΗΜΟΤΙΚΟΥ  2016\asfaleia\DSC_002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224" y="260648"/>
            <a:ext cx="8283606" cy="6338245"/>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J:\ΓΛΩΣΣΑ Ε΄ ΔΗΜΟΤΙΚΟΥ  2016\asfaleia\DSC_002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176" y="413048"/>
            <a:ext cx="8283606" cy="63382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50544610"/>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Μ Α Θ Η Μ Α Τ Ι Κ Α   Ε΄  Τ Α Ξ Η Σ\safeinternet\18406034_1326386880730825_800899862_o.jpg"/>
          <p:cNvPicPr>
            <a:picLocks noChangeAspect="1" noChangeArrowheads="1"/>
          </p:cNvPicPr>
          <p:nvPr/>
        </p:nvPicPr>
        <p:blipFill>
          <a:blip r:embed="rId2" cstate="print"/>
          <a:srcRect/>
          <a:stretch>
            <a:fillRect/>
          </a:stretch>
        </p:blipFill>
        <p:spPr bwMode="auto">
          <a:xfrm>
            <a:off x="0" y="0"/>
            <a:ext cx="8172400" cy="676266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3"/>
          </p:nvPr>
        </p:nvSpPr>
        <p:spPr/>
        <p:txBody>
          <a:bodyPr/>
          <a:lstStyle/>
          <a:p>
            <a:endParaRPr lang="el-GR"/>
          </a:p>
        </p:txBody>
      </p:sp>
      <p:sp>
        <p:nvSpPr>
          <p:cNvPr id="5" name="Θέση περιεχομένου 4"/>
          <p:cNvSpPr>
            <a:spLocks noGrp="1"/>
          </p:cNvSpPr>
          <p:nvPr>
            <p:ph sz="quarter" idx="2"/>
          </p:nvPr>
        </p:nvSpPr>
        <p:spPr>
          <a:xfrm>
            <a:off x="539552" y="476672"/>
            <a:ext cx="3276000" cy="5349968"/>
          </a:xfrm>
        </p:spPr>
        <p:txBody>
          <a:bodyPr>
            <a:normAutofit/>
          </a:bodyPr>
          <a:lstStyle/>
          <a:p>
            <a:pPr marL="0" indent="0">
              <a:buNone/>
            </a:pPr>
            <a:r>
              <a:rPr lang="el-GR" sz="4800" dirty="0" smtClean="0">
                <a:latin typeface="Century Schoolbook" pitchFamily="18" charset="0"/>
              </a:rPr>
              <a:t>Κανόνες </a:t>
            </a:r>
          </a:p>
          <a:p>
            <a:pPr marL="0" indent="0">
              <a:buNone/>
            </a:pPr>
            <a:r>
              <a:rPr lang="el-GR" sz="4800" dirty="0" smtClean="0">
                <a:latin typeface="Century Schoolbook" pitchFamily="18" charset="0"/>
              </a:rPr>
              <a:t>για μια ασφαλή</a:t>
            </a:r>
          </a:p>
          <a:p>
            <a:pPr marL="0" indent="0">
              <a:buNone/>
            </a:pPr>
            <a:r>
              <a:rPr lang="el-GR" sz="4400" dirty="0" smtClean="0">
                <a:latin typeface="Century Schoolbook" pitchFamily="18" charset="0"/>
              </a:rPr>
              <a:t>πλοήγηση</a:t>
            </a:r>
          </a:p>
          <a:p>
            <a:pPr marL="0" indent="0">
              <a:buNone/>
            </a:pPr>
            <a:endParaRPr lang="el-GR" dirty="0" smtClean="0"/>
          </a:p>
          <a:p>
            <a:pPr marL="0" indent="0">
              <a:buNone/>
            </a:pPr>
            <a:endParaRPr lang="el-GR" dirty="0"/>
          </a:p>
          <a:p>
            <a:pPr marL="0" indent="0">
              <a:buNone/>
            </a:pPr>
            <a:endParaRPr lang="el-GR" dirty="0" smtClean="0"/>
          </a:p>
        </p:txBody>
      </p:sp>
      <p:pic>
        <p:nvPicPr>
          <p:cNvPr id="7" name="Picture 2" descr="J:\ΓΛΩΣΣΑ Ε΄ ΔΗΜΟΤΙΚΟΥ  2016\asfaleia\DSC_0019.JPG"/>
          <p:cNvPicPr>
            <a:picLocks noGrp="1" noChangeAspect="1" noChangeArrowheads="1"/>
          </p:cNvPicPr>
          <p:nvPr>
            <p:ph sz="quarter" idx="4"/>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78832" y="692696"/>
            <a:ext cx="3857882" cy="57606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2452417"/>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2"/>
          </p:nvPr>
        </p:nvSpPr>
        <p:spPr>
          <a:xfrm>
            <a:off x="323528" y="476672"/>
            <a:ext cx="7560840" cy="1008112"/>
          </a:xfrm>
        </p:spPr>
        <p:txBody>
          <a:bodyPr>
            <a:normAutofit fontScale="85000" lnSpcReduction="10000"/>
          </a:bodyPr>
          <a:lstStyle/>
          <a:p>
            <a:pPr algn="ctr"/>
            <a:r>
              <a:rPr lang="el-GR" sz="3300" b="1" dirty="0">
                <a:latin typeface="Century Schoolbook" pitchFamily="18" charset="0"/>
              </a:rPr>
              <a:t>Και μην ξεχνάς </a:t>
            </a:r>
            <a:endParaRPr lang="el-GR" sz="3300" b="1" dirty="0" smtClean="0">
              <a:latin typeface="Century Schoolbook" pitchFamily="18" charset="0"/>
            </a:endParaRPr>
          </a:p>
          <a:p>
            <a:pPr algn="ctr"/>
            <a:r>
              <a:rPr lang="el-GR" sz="3300" b="1" dirty="0" smtClean="0">
                <a:latin typeface="Century Schoolbook" pitchFamily="18" charset="0"/>
              </a:rPr>
              <a:t>ασφαλής </a:t>
            </a:r>
            <a:r>
              <a:rPr lang="el-GR" sz="3300" b="1" dirty="0">
                <a:latin typeface="Century Schoolbook" pitchFamily="18" charset="0"/>
              </a:rPr>
              <a:t>υπολογιστής είναι ο κλειστός</a:t>
            </a:r>
            <a:r>
              <a:rPr lang="el-GR" sz="3300" dirty="0">
                <a:latin typeface="Century Schoolbook" pitchFamily="18" charset="0"/>
              </a:rPr>
              <a:t>.</a:t>
            </a:r>
          </a:p>
          <a:p>
            <a:endParaRPr lang="el-GR" sz="3200" dirty="0"/>
          </a:p>
        </p:txBody>
      </p:sp>
      <p:pic>
        <p:nvPicPr>
          <p:cNvPr id="6" name="Picture 2" descr="J:\ΓΛΩΣΣΑ Ε΄ ΔΗΜΟΤΙΚΟΥ  2016\asfaleia\DSC_0022.JPG"/>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111" y="2133600"/>
            <a:ext cx="5347177" cy="4371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5348565"/>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err="1" smtClean="0"/>
              <a:t>Διεθυνση</a:t>
            </a:r>
            <a:r>
              <a:rPr lang="el-GR" sz="3200" dirty="0" smtClean="0"/>
              <a:t> </a:t>
            </a:r>
            <a:r>
              <a:rPr lang="el-GR" sz="3200" dirty="0" err="1" smtClean="0"/>
              <a:t>ΔιωξηΣ</a:t>
            </a:r>
            <a:r>
              <a:rPr lang="el-GR" sz="3200" dirty="0" smtClean="0"/>
              <a:t> </a:t>
            </a:r>
            <a:r>
              <a:rPr lang="el-GR" sz="3200" dirty="0" err="1" smtClean="0"/>
              <a:t>Ηλεκτρονικου</a:t>
            </a:r>
            <a:r>
              <a:rPr lang="el-GR" sz="3200" dirty="0" smtClean="0"/>
              <a:t> </a:t>
            </a:r>
            <a:r>
              <a:rPr lang="el-GR" sz="3200" dirty="0" err="1" smtClean="0"/>
              <a:t>Εγκληματοσ</a:t>
            </a:r>
            <a:endParaRPr lang="el-GR" sz="3200" dirty="0">
              <a:latin typeface="Century Schoolbook" pitchFamily="18" charset="0"/>
            </a:endParaRPr>
          </a:p>
        </p:txBody>
      </p:sp>
      <p:sp>
        <p:nvSpPr>
          <p:cNvPr id="4" name="3 - Θέση περιεχομένου"/>
          <p:cNvSpPr>
            <a:spLocks noGrp="1"/>
          </p:cNvSpPr>
          <p:nvPr>
            <p:ph sz="half" idx="1"/>
          </p:nvPr>
        </p:nvSpPr>
        <p:spPr>
          <a:xfrm>
            <a:off x="323528" y="1628800"/>
            <a:ext cx="7372672" cy="4876552"/>
          </a:xfrm>
        </p:spPr>
        <p:txBody>
          <a:bodyPr>
            <a:normAutofit/>
          </a:bodyPr>
          <a:lstStyle/>
          <a:p>
            <a:r>
              <a:rPr lang="el-GR" dirty="0" smtClean="0">
                <a:latin typeface="Century Schoolbook" pitchFamily="18" charset="0"/>
              </a:rPr>
              <a:t>Η αποστολή της Διεύθυνσης Δίωξης Ηλεκτρονικού Εγκλήματος συμπεριλαμβάνει την πρόληψη, την έρευνα και την καταστολή εγκλημάτων ή αντικοινωνικών συμπεριφορών, που διαπράττονται μέσω του διαδικτύου ή άλλων μέσων ηλεκτρονικής επικοινωνίας</a:t>
            </a:r>
            <a:r>
              <a:rPr lang="el-GR" dirty="0" smtClean="0"/>
              <a:t>.</a:t>
            </a:r>
          </a:p>
          <a:p>
            <a:pPr algn="ctr">
              <a:buNone/>
            </a:pPr>
            <a:r>
              <a:rPr lang="el-GR" sz="4400" b="1" dirty="0" smtClean="0">
                <a:solidFill>
                  <a:srgbClr val="FF0000"/>
                </a:solidFill>
                <a:sym typeface="Wingdings 2"/>
              </a:rPr>
              <a:t> </a:t>
            </a:r>
            <a:r>
              <a:rPr lang="el-GR" sz="4400" b="1" dirty="0" smtClean="0">
                <a:solidFill>
                  <a:srgbClr val="FF0000"/>
                </a:solidFill>
                <a:latin typeface="Century Schoolbook" pitchFamily="18" charset="0"/>
              </a:rPr>
              <a:t>11188</a:t>
            </a:r>
            <a:endParaRPr lang="el-GR" sz="4400" b="1" dirty="0">
              <a:solidFill>
                <a:srgbClr val="FF0000"/>
              </a:solidFill>
              <a:latin typeface="Century Schoolbook"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latin typeface="Century Schoolbook" pitchFamily="18" charset="0"/>
              </a:rPr>
              <a:t>ΔρΑΜΑΤΟΠΟΙΗΣΗ</a:t>
            </a:r>
            <a:endParaRPr lang="el-GR" dirty="0">
              <a:latin typeface="Century Schoolbook" pitchFamily="18" charset="0"/>
            </a:endParaRPr>
          </a:p>
        </p:txBody>
      </p:sp>
      <p:sp>
        <p:nvSpPr>
          <p:cNvPr id="3" name="Θέση περιεχομένου 2"/>
          <p:cNvSpPr>
            <a:spLocks noGrp="1"/>
          </p:cNvSpPr>
          <p:nvPr>
            <p:ph sz="half" idx="1"/>
          </p:nvPr>
        </p:nvSpPr>
        <p:spPr/>
        <p:txBody>
          <a:bodyPr/>
          <a:lstStyle/>
          <a:p>
            <a:r>
              <a:rPr lang="el-GR" dirty="0" smtClean="0">
                <a:latin typeface="Century Schoolbook" pitchFamily="18" charset="0"/>
              </a:rPr>
              <a:t>Οι μαθητές/</a:t>
            </a:r>
            <a:r>
              <a:rPr lang="el-GR" dirty="0" err="1" smtClean="0">
                <a:latin typeface="Century Schoolbook" pitchFamily="18" charset="0"/>
              </a:rPr>
              <a:t>τριες</a:t>
            </a:r>
            <a:r>
              <a:rPr lang="el-GR" dirty="0" smtClean="0">
                <a:latin typeface="Century Schoolbook" pitchFamily="18" charset="0"/>
              </a:rPr>
              <a:t> δραματοποιούν τρεις ιστορίες από τη «</a:t>
            </a:r>
            <a:r>
              <a:rPr lang="el-GR" dirty="0" smtClean="0">
                <a:solidFill>
                  <a:srgbClr val="00B050"/>
                </a:solidFill>
                <a:latin typeface="Century Schoolbook" pitchFamily="18" charset="0"/>
              </a:rPr>
              <a:t>Φάρμα του Διαδικτύου</a:t>
            </a:r>
            <a:r>
              <a:rPr lang="el-GR" dirty="0" smtClean="0">
                <a:latin typeface="Century Schoolbook" pitchFamily="18" charset="0"/>
              </a:rPr>
              <a:t>» :</a:t>
            </a:r>
          </a:p>
          <a:p>
            <a:r>
              <a:rPr lang="el-GR" dirty="0" smtClean="0">
                <a:latin typeface="Century Schoolbook" pitchFamily="18" charset="0"/>
              </a:rPr>
              <a:t>Λύκε, λύκε…</a:t>
            </a:r>
          </a:p>
          <a:p>
            <a:r>
              <a:rPr lang="el-GR" dirty="0" smtClean="0">
                <a:latin typeface="Century Schoolbook" pitchFamily="18" charset="0"/>
              </a:rPr>
              <a:t>Οι άγνωστοι φίλοι</a:t>
            </a:r>
          </a:p>
          <a:p>
            <a:r>
              <a:rPr lang="el-GR" dirty="0" smtClean="0">
                <a:latin typeface="Century Schoolbook" pitchFamily="18" charset="0"/>
              </a:rPr>
              <a:t>Η χελώνα μας φεύγει!</a:t>
            </a:r>
            <a:endParaRPr lang="el-GR" dirty="0">
              <a:latin typeface="Century Schoolbook" pitchFamily="18" charset="0"/>
            </a:endParaRPr>
          </a:p>
        </p:txBody>
      </p:sp>
      <p:sp>
        <p:nvSpPr>
          <p:cNvPr id="4" name="Θέση περιεχομένου 3"/>
          <p:cNvSpPr>
            <a:spLocks noGrp="1"/>
          </p:cNvSpPr>
          <p:nvPr>
            <p:ph sz="half" idx="2"/>
          </p:nvPr>
        </p:nvSpPr>
        <p:spPr/>
        <p:txBody>
          <a:bodyPr/>
          <a:lstStyle/>
          <a:p>
            <a:endParaRPr lang="el-GR" dirty="0"/>
          </a:p>
        </p:txBody>
      </p:sp>
      <p:pic>
        <p:nvPicPr>
          <p:cNvPr id="2050" name="Picture 2" descr="C:\Users\john\Desktop\imag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92041" y="1644358"/>
            <a:ext cx="3648311" cy="37304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785896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320040"/>
            <a:ext cx="7560000" cy="1143000"/>
          </a:xfrm>
        </p:spPr>
        <p:txBody>
          <a:bodyPr>
            <a:normAutofit/>
          </a:bodyPr>
          <a:lstStyle/>
          <a:p>
            <a:pPr algn="ctr"/>
            <a:r>
              <a:rPr lang="el-GR" sz="4400" dirty="0" err="1" smtClean="0">
                <a:latin typeface="Century Schoolbook" pitchFamily="18" charset="0"/>
              </a:rPr>
              <a:t>Ευχαριστουμε</a:t>
            </a:r>
            <a:r>
              <a:rPr lang="el-GR" sz="4400" dirty="0" smtClean="0">
                <a:latin typeface="Century Schoolbook" pitchFamily="18" charset="0"/>
              </a:rPr>
              <a:t> </a:t>
            </a:r>
            <a:r>
              <a:rPr lang="el-GR" sz="4400" dirty="0" err="1" smtClean="0">
                <a:latin typeface="Century Schoolbook" pitchFamily="18" charset="0"/>
              </a:rPr>
              <a:t>πολυ</a:t>
            </a:r>
            <a:r>
              <a:rPr lang="el-GR" sz="4400" dirty="0">
                <a:latin typeface="Century Schoolbook" pitchFamily="18" charset="0"/>
              </a:rPr>
              <a:t>!</a:t>
            </a:r>
          </a:p>
        </p:txBody>
      </p:sp>
      <p:pic>
        <p:nvPicPr>
          <p:cNvPr id="3" name="Picture 2" descr="J:\ΓΛΩΣΣΑ Ε΄ ΔΗΜΟΤΙΚΟΥ  2016\asfaleia\DSC_002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844824"/>
            <a:ext cx="5826728" cy="475252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J:\ΓΛΩΣΣΑ Ε΄ ΔΗΜΟΤΙΚΟΥ  2016\asfaleia\tampela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1780397"/>
            <a:ext cx="7056784" cy="48169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8760282"/>
      </p:ext>
    </p:extLst>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560000" cy="1476000"/>
          </a:xfrm>
        </p:spPr>
        <p:txBody>
          <a:bodyPr>
            <a:normAutofit/>
          </a:bodyPr>
          <a:lstStyle/>
          <a:p>
            <a:pPr algn="ctr"/>
            <a:r>
              <a:rPr lang="el-GR" sz="4400" dirty="0" smtClean="0">
                <a:latin typeface="Century Schoolbook" pitchFamily="18" charset="0"/>
              </a:rPr>
              <a:t>ΠΛΟΗΓΟΥΜΑΙ ΜΕ ΑΣΦΑΛΕΙΑ</a:t>
            </a:r>
            <a:endParaRPr lang="el-GR" sz="4400" dirty="0">
              <a:latin typeface="Century Schoolbook" pitchFamily="18" charset="0"/>
            </a:endParaRPr>
          </a:p>
        </p:txBody>
      </p:sp>
      <p:pic>
        <p:nvPicPr>
          <p:cNvPr id="1026" name="Picture 2" descr="C:\Users\user\Desktop\asfales-diadiktio.jpg"/>
          <p:cNvPicPr>
            <a:picLocks noGrp="1" noChangeAspect="1" noChangeArrowheads="1"/>
          </p:cNvPicPr>
          <p:nvPr>
            <p:ph idx="1"/>
          </p:nvPr>
        </p:nvPicPr>
        <p:blipFill>
          <a:blip r:embed="rId2" cstate="print"/>
          <a:stretch>
            <a:fillRect/>
          </a:stretch>
        </p:blipFill>
        <p:spPr bwMode="auto">
          <a:xfrm>
            <a:off x="647700" y="1747044"/>
            <a:ext cx="6858000" cy="4572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err="1" smtClean="0"/>
              <a:t>Σκοποσ</a:t>
            </a:r>
            <a:r>
              <a:rPr lang="el-GR" sz="3200" dirty="0" smtClean="0"/>
              <a:t> του </a:t>
            </a:r>
            <a:r>
              <a:rPr lang="el-GR" sz="3200" dirty="0" err="1" smtClean="0"/>
              <a:t>προγραμματοσ</a:t>
            </a:r>
            <a:endParaRPr lang="el-GR" sz="3200" dirty="0"/>
          </a:p>
        </p:txBody>
      </p:sp>
      <p:sp>
        <p:nvSpPr>
          <p:cNvPr id="4" name="3 - Θέση περιεχομένου"/>
          <p:cNvSpPr>
            <a:spLocks noGrp="1"/>
          </p:cNvSpPr>
          <p:nvPr>
            <p:ph sz="half" idx="1"/>
          </p:nvPr>
        </p:nvSpPr>
        <p:spPr>
          <a:xfrm>
            <a:off x="323528" y="1484784"/>
            <a:ext cx="7372672" cy="5020568"/>
          </a:xfrm>
        </p:spPr>
        <p:txBody>
          <a:bodyPr>
            <a:normAutofit/>
          </a:bodyPr>
          <a:lstStyle/>
          <a:p>
            <a:r>
              <a:rPr lang="el-GR" dirty="0" smtClean="0">
                <a:latin typeface="Century Schoolbook" pitchFamily="18" charset="0"/>
              </a:rPr>
              <a:t>Οι μαθητές/</a:t>
            </a:r>
            <a:r>
              <a:rPr lang="el-GR" dirty="0" err="1" smtClean="0">
                <a:latin typeface="Century Schoolbook" pitchFamily="18" charset="0"/>
              </a:rPr>
              <a:t>τριες</a:t>
            </a:r>
            <a:r>
              <a:rPr lang="el-GR" dirty="0" smtClean="0">
                <a:latin typeface="Century Schoolbook" pitchFamily="18" charset="0"/>
              </a:rPr>
              <a:t> μέσα από τις δράσεις του προγράμματος να ενδυναμωθούν ώστε να είναι σε θέση: </a:t>
            </a:r>
          </a:p>
          <a:p>
            <a:pPr>
              <a:buNone/>
            </a:pPr>
            <a:r>
              <a:rPr lang="el-GR" dirty="0" smtClean="0">
                <a:latin typeface="Century Schoolbook" pitchFamily="18" charset="0"/>
              </a:rPr>
              <a:t>  Να </a:t>
            </a:r>
            <a:r>
              <a:rPr lang="el-GR" dirty="0" smtClean="0">
                <a:latin typeface="Century Schoolbook" pitchFamily="18" charset="0"/>
              </a:rPr>
              <a:t>αναγνωρίζουν τις δυνατότητες </a:t>
            </a:r>
            <a:r>
              <a:rPr lang="el-GR" dirty="0" smtClean="0">
                <a:latin typeface="Century Schoolbook" pitchFamily="18" charset="0"/>
              </a:rPr>
              <a:t>και τις </a:t>
            </a:r>
            <a:r>
              <a:rPr lang="el-GR" dirty="0" smtClean="0">
                <a:latin typeface="Century Schoolbook" pitchFamily="18" charset="0"/>
              </a:rPr>
              <a:t>προκλήσεις του διαδικτύου, για να το χρησιμοποιούν αποτελεσματικά και με </a:t>
            </a:r>
            <a:r>
              <a:rPr lang="el-GR" dirty="0" smtClean="0">
                <a:latin typeface="Century Schoolbook" pitchFamily="18" charset="0"/>
              </a:rPr>
              <a:t>υπευθυνότητα.</a:t>
            </a:r>
            <a:endParaRPr lang="el-GR" dirty="0" smtClean="0">
              <a:latin typeface="Century Schoolbook" pitchFamily="18" charset="0"/>
            </a:endParaRP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7560000" cy="1476000"/>
          </a:xfrm>
        </p:spPr>
        <p:txBody>
          <a:bodyPr>
            <a:normAutofit fontScale="90000"/>
          </a:bodyPr>
          <a:lstStyle/>
          <a:p>
            <a:pPr algn="ctr"/>
            <a:r>
              <a:rPr lang="el-GR" sz="4900" dirty="0">
                <a:latin typeface="Century Schoolbook" pitchFamily="18" charset="0"/>
              </a:rPr>
              <a:t>Τι ε</a:t>
            </a:r>
            <a:r>
              <a:rPr lang="en-US" sz="4900" dirty="0">
                <a:latin typeface="Century Schoolbook" pitchFamily="18" charset="0"/>
              </a:rPr>
              <a:t>INAI T</a:t>
            </a:r>
            <a:r>
              <a:rPr lang="el-GR" sz="4900" dirty="0">
                <a:latin typeface="Century Schoolbook" pitchFamily="18" charset="0"/>
              </a:rPr>
              <a:t>ο </a:t>
            </a:r>
            <a:r>
              <a:rPr lang="el-GR" sz="4900" dirty="0" err="1" smtClean="0">
                <a:latin typeface="Century Schoolbook" pitchFamily="18" charset="0"/>
              </a:rPr>
              <a:t>ΔιαΔΙκτυο</a:t>
            </a:r>
            <a:r>
              <a:rPr lang="el-GR" sz="4900" dirty="0" smtClean="0">
                <a:latin typeface="Century Schoolbook" pitchFamily="18" charset="0"/>
              </a:rPr>
              <a:t>;</a:t>
            </a:r>
            <a:endParaRPr lang="el-GR" sz="4900" dirty="0">
              <a:latin typeface="Century Schoolbook" pitchFamily="18" charset="0"/>
            </a:endParaRPr>
          </a:p>
        </p:txBody>
      </p:sp>
      <p:sp>
        <p:nvSpPr>
          <p:cNvPr id="3" name="2 - Θέση περιεχομένου"/>
          <p:cNvSpPr>
            <a:spLocks noGrp="1"/>
          </p:cNvSpPr>
          <p:nvPr>
            <p:ph idx="1"/>
          </p:nvPr>
        </p:nvSpPr>
        <p:spPr/>
        <p:txBody>
          <a:bodyPr>
            <a:normAutofit fontScale="92500" lnSpcReduction="10000"/>
          </a:bodyPr>
          <a:lstStyle/>
          <a:p>
            <a:pPr>
              <a:lnSpc>
                <a:spcPct val="150000"/>
              </a:lnSpc>
              <a:spcBef>
                <a:spcPts val="0"/>
              </a:spcBef>
              <a:buFont typeface="Wingdings" pitchFamily="2" charset="2"/>
              <a:buChar char="v"/>
            </a:pPr>
            <a:r>
              <a:rPr lang="el-GR" dirty="0" smtClean="0">
                <a:latin typeface="Century Schoolbook" pitchFamily="18" charset="0"/>
              </a:rPr>
              <a:t>Η λέξη Διαδίκτυο προέρχεται από τις λέξεις Διασύνδεση </a:t>
            </a:r>
            <a:r>
              <a:rPr lang="el-GR" dirty="0" smtClean="0">
                <a:latin typeface="Century Schoolbook" pitchFamily="18" charset="0"/>
                <a:cs typeface="Arial" pitchFamily="34" charset="0"/>
              </a:rPr>
              <a:t>Δικτύων</a:t>
            </a:r>
            <a:r>
              <a:rPr lang="el-GR" dirty="0" smtClean="0">
                <a:latin typeface="Century Schoolbook" pitchFamily="18" charset="0"/>
              </a:rPr>
              <a:t> και αναφέρεται σε ένα σύνολο υπολογιστών και δικτύων που </a:t>
            </a:r>
            <a:r>
              <a:rPr lang="el-GR" dirty="0" smtClean="0">
                <a:latin typeface="Century Schoolbook" pitchFamily="18" charset="0"/>
                <a:cs typeface="Arial" pitchFamily="34" charset="0"/>
              </a:rPr>
              <a:t>συνδέονται</a:t>
            </a:r>
            <a:r>
              <a:rPr lang="el-GR" dirty="0" smtClean="0">
                <a:latin typeface="Century Schoolbook" pitchFamily="18" charset="0"/>
              </a:rPr>
              <a:t> μεταξύ τους σε ένα παγκόσμιο δίκτυο έτσι ώστε να μπορούν να επικοινωνούν και να μοιράζονται πληροφορίες.</a:t>
            </a:r>
            <a:endParaRPr lang="en-US" dirty="0" smtClean="0">
              <a:latin typeface="Century Schoolbook" pitchFamily="18" charset="0"/>
            </a:endParaRPr>
          </a:p>
          <a:p>
            <a:pPr>
              <a:lnSpc>
                <a:spcPct val="150000"/>
              </a:lnSpc>
              <a:spcBef>
                <a:spcPts val="0"/>
              </a:spcBef>
              <a:buFont typeface="Wingdings" pitchFamily="2" charset="2"/>
              <a:buChar char="v"/>
            </a:pPr>
            <a:r>
              <a:rPr lang="el-GR" dirty="0" smtClean="0">
                <a:latin typeface="Century Schoolbook" pitchFamily="18" charset="0"/>
              </a:rPr>
              <a:t> Στα Αγγλικά η λέξη Internet προέρχεται από τις λέξεις </a:t>
            </a:r>
            <a:r>
              <a:rPr lang="el-GR" dirty="0" err="1" smtClean="0">
                <a:latin typeface="Century Schoolbook" pitchFamily="18" charset="0"/>
              </a:rPr>
              <a:t>International</a:t>
            </a:r>
            <a:r>
              <a:rPr lang="el-GR" dirty="0" smtClean="0">
                <a:latin typeface="Century Schoolbook" pitchFamily="18" charset="0"/>
              </a:rPr>
              <a:t> </a:t>
            </a:r>
            <a:r>
              <a:rPr lang="el-GR" dirty="0" err="1" smtClean="0">
                <a:latin typeface="Century Schoolbook" pitchFamily="18" charset="0"/>
              </a:rPr>
              <a:t>Network</a:t>
            </a:r>
            <a:r>
              <a:rPr lang="el-GR" dirty="0" smtClean="0">
                <a:latin typeface="Century Schoolbook" pitchFamily="18" charset="0"/>
              </a:rPr>
              <a:t> που σημαίνει Διεθνές Δίκτυο Υπολογιστών.</a:t>
            </a:r>
            <a:endParaRPr lang="el-GR" dirty="0">
              <a:latin typeface="Century Schoolbook" pitchFamily="18" charset="0"/>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100202" y="260648"/>
            <a:ext cx="8280920" cy="6032711"/>
          </a:xfrm>
          <a:prstGeom prst="rect">
            <a:avLst/>
          </a:prstGeom>
          <a:noFill/>
          <a:ln w="9525">
            <a:noFill/>
            <a:miter lim="800000"/>
            <a:headEnd/>
            <a:tailEnd/>
          </a:ln>
        </p:spPr>
      </p:pic>
    </p:spTree>
    <p:extLst>
      <p:ext uri="{BB962C8B-B14F-4D97-AF65-F5344CB8AC3E}">
        <p14:creationId xmlns="" xmlns:p14="http://schemas.microsoft.com/office/powerpoint/2010/main" val="1137260631"/>
      </p:ext>
    </p:extLst>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7560000" cy="1476000"/>
          </a:xfrm>
        </p:spPr>
        <p:txBody>
          <a:bodyPr>
            <a:noAutofit/>
          </a:bodyPr>
          <a:lstStyle/>
          <a:p>
            <a:pPr algn="ctr"/>
            <a:r>
              <a:rPr lang="el-GR" sz="2800" dirty="0" smtClean="0">
                <a:latin typeface="Century Schoolbook" pitchFamily="18" charset="0"/>
              </a:rPr>
              <a:t>Το ΙΝΤΕΡΝΕΤ </a:t>
            </a:r>
            <a:r>
              <a:rPr lang="el-GR" sz="2800" dirty="0" err="1" smtClean="0">
                <a:latin typeface="Century Schoolbook" pitchFamily="18" charset="0"/>
              </a:rPr>
              <a:t>Χαρακτηριστηκε</a:t>
            </a:r>
            <a:r>
              <a:rPr lang="el-GR" sz="2800" dirty="0" smtClean="0">
                <a:latin typeface="Century Schoolbook" pitchFamily="18" charset="0"/>
              </a:rPr>
              <a:t> το</a:t>
            </a:r>
            <a:r>
              <a:rPr lang="en-US" sz="2800" dirty="0" smtClean="0">
                <a:latin typeface="Century Schoolbook" pitchFamily="18" charset="0"/>
              </a:rPr>
              <a:t> </a:t>
            </a:r>
            <a:r>
              <a:rPr lang="el-GR" sz="2800" dirty="0" err="1" smtClean="0">
                <a:latin typeface="Century Schoolbook" pitchFamily="18" charset="0"/>
              </a:rPr>
              <a:t>μεγαλυτερο</a:t>
            </a:r>
            <a:r>
              <a:rPr lang="el-GR" sz="2800" dirty="0" smtClean="0">
                <a:latin typeface="Century Schoolbook" pitchFamily="18" charset="0"/>
              </a:rPr>
              <a:t> </a:t>
            </a:r>
            <a:r>
              <a:rPr lang="el-GR" sz="2800" dirty="0" err="1" smtClean="0">
                <a:latin typeface="Century Schoolbook" pitchFamily="18" charset="0"/>
              </a:rPr>
              <a:t>παραθυρο</a:t>
            </a:r>
            <a:r>
              <a:rPr lang="el-GR" sz="2800" dirty="0" smtClean="0">
                <a:latin typeface="Century Schoolbook" pitchFamily="18" charset="0"/>
              </a:rPr>
              <a:t> στον </a:t>
            </a:r>
            <a:r>
              <a:rPr lang="el-GR" sz="2800" dirty="0" err="1" smtClean="0">
                <a:latin typeface="Century Schoolbook" pitchFamily="18" charset="0"/>
              </a:rPr>
              <a:t>πλανητη</a:t>
            </a:r>
            <a:endParaRPr lang="el-GR" sz="2800" dirty="0">
              <a:latin typeface="Century Schoolbook" pitchFamily="18" charset="0"/>
            </a:endParaRPr>
          </a:p>
        </p:txBody>
      </p:sp>
      <p:sp>
        <p:nvSpPr>
          <p:cNvPr id="4" name="Θέση περιεχομένου 3"/>
          <p:cNvSpPr>
            <a:spLocks noGrp="1"/>
          </p:cNvSpPr>
          <p:nvPr>
            <p:ph sz="half" idx="1"/>
          </p:nvPr>
        </p:nvSpPr>
        <p:spPr>
          <a:xfrm>
            <a:off x="323528" y="1916832"/>
            <a:ext cx="7560000" cy="4536504"/>
          </a:xfrm>
        </p:spPr>
        <p:txBody>
          <a:bodyPr/>
          <a:lstStyle/>
          <a:p>
            <a:pPr marL="0" indent="0">
              <a:buNone/>
            </a:pPr>
            <a:r>
              <a:rPr lang="el-GR" sz="2800" kern="0" dirty="0">
                <a:latin typeface="Century Schoolbook" pitchFamily="18" charset="0"/>
              </a:rPr>
              <a:t>Επέτρεψε τη διάχυση της πληροφορίας, ενημέρωσης και ψυχαγωγίας σε όλο τον κόσμο προσφέροντας ισότιμη και άμεση πρόσβαση των ανθρώπων στον πλούτο του.</a:t>
            </a:r>
            <a:endParaRPr lang="en-US" sz="2800" kern="0" dirty="0">
              <a:latin typeface="Century Schoolbook" pitchFamily="18" charset="0"/>
            </a:endParaRPr>
          </a:p>
          <a:p>
            <a:pPr marL="0" indent="0">
              <a:buNone/>
            </a:pPr>
            <a:endParaRPr lang="el-GR" dirty="0"/>
          </a:p>
        </p:txBody>
      </p:sp>
      <p:pic>
        <p:nvPicPr>
          <p:cNvPr id="5" name="Picture 4"/>
          <p:cNvPicPr>
            <a:picLocks noChangeAspect="1"/>
          </p:cNvPicPr>
          <p:nvPr/>
        </p:nvPicPr>
        <p:blipFill>
          <a:blip r:embed="rId2" cstate="print"/>
          <a:srcRect/>
          <a:stretch>
            <a:fillRect/>
          </a:stretch>
        </p:blipFill>
        <p:spPr bwMode="auto">
          <a:xfrm flipV="1">
            <a:off x="2276240" y="3789040"/>
            <a:ext cx="3178730" cy="2321786"/>
          </a:xfrm>
          <a:prstGeom prst="rect">
            <a:avLst/>
          </a:prstGeom>
          <a:noFill/>
          <a:ln w="9525">
            <a:noFill/>
            <a:miter lim="800000"/>
            <a:headEnd/>
            <a:tailEnd/>
          </a:ln>
        </p:spPr>
      </p:pic>
      <p:pic>
        <p:nvPicPr>
          <p:cNvPr id="7" name="Picture 3"/>
          <p:cNvPicPr>
            <a:picLocks noChangeAspect="1"/>
          </p:cNvPicPr>
          <p:nvPr/>
        </p:nvPicPr>
        <p:blipFill>
          <a:blip r:embed="rId3" cstate="print"/>
          <a:srcRect/>
          <a:stretch>
            <a:fillRect/>
          </a:stretch>
        </p:blipFill>
        <p:spPr bwMode="auto">
          <a:xfrm>
            <a:off x="3034286" y="4221088"/>
            <a:ext cx="1622252" cy="1656185"/>
          </a:xfrm>
          <a:prstGeom prst="rect">
            <a:avLst/>
          </a:prstGeom>
          <a:noFill/>
          <a:ln w="9525">
            <a:noFill/>
            <a:miter lim="800000"/>
            <a:headEnd/>
            <a:tailEnd/>
          </a:ln>
        </p:spPr>
      </p:pic>
    </p:spTree>
    <p:extLst>
      <p:ext uri="{BB962C8B-B14F-4D97-AF65-F5344CB8AC3E}">
        <p14:creationId xmlns="" xmlns:p14="http://schemas.microsoft.com/office/powerpoint/2010/main" val="1155078065"/>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4_1-02 (1).jpg"/>
          <p:cNvPicPr>
            <a:picLocks noChangeAspect="1" noChangeArrowheads="1"/>
          </p:cNvPicPr>
          <p:nvPr/>
        </p:nvPicPr>
        <p:blipFill>
          <a:blip r:embed="rId2" cstate="print"/>
          <a:srcRect/>
          <a:stretch>
            <a:fillRect/>
          </a:stretch>
        </p:blipFill>
        <p:spPr bwMode="auto">
          <a:xfrm>
            <a:off x="539552" y="1710039"/>
            <a:ext cx="7272808" cy="3902483"/>
          </a:xfrm>
          <a:prstGeom prst="rect">
            <a:avLst/>
          </a:prstGeom>
          <a:noFill/>
        </p:spPr>
      </p:pic>
      <p:sp>
        <p:nvSpPr>
          <p:cNvPr id="2" name="1 - Ορθογώνιο"/>
          <p:cNvSpPr/>
          <p:nvPr/>
        </p:nvSpPr>
        <p:spPr>
          <a:xfrm>
            <a:off x="0" y="332656"/>
            <a:ext cx="8172400" cy="6093976"/>
          </a:xfrm>
          <a:prstGeom prst="rect">
            <a:avLst/>
          </a:prstGeom>
        </p:spPr>
        <p:txBody>
          <a:bodyPr wrap="square">
            <a:spAutoFit/>
          </a:bodyPr>
          <a:lstStyle/>
          <a:p>
            <a:pPr>
              <a:lnSpc>
                <a:spcPct val="150000"/>
              </a:lnSpc>
              <a:buFont typeface="Arial" pitchFamily="34" charset="0"/>
              <a:buChar char="•"/>
            </a:pPr>
            <a:r>
              <a:rPr lang="el-GR" sz="2600" dirty="0" smtClean="0">
                <a:latin typeface="Century Schoolbook" pitchFamily="18" charset="0"/>
                <a:cs typeface="Arial" pitchFamily="34" charset="0"/>
              </a:rPr>
              <a:t>Το </a:t>
            </a:r>
            <a:r>
              <a:rPr lang="el-GR" sz="2600" dirty="0">
                <a:latin typeface="Century Schoolbook" pitchFamily="18" charset="0"/>
                <a:cs typeface="Arial" pitchFamily="34" charset="0"/>
              </a:rPr>
              <a:t>διαδίκτυο παρομοιάζεται με «υπερλεωφόρο πληροφοριών». </a:t>
            </a:r>
            <a:endParaRPr lang="el-GR" sz="2600" dirty="0" smtClean="0">
              <a:latin typeface="Century Schoolbook" pitchFamily="18" charset="0"/>
              <a:cs typeface="Arial" pitchFamily="34" charset="0"/>
            </a:endParaRPr>
          </a:p>
          <a:p>
            <a:pPr>
              <a:lnSpc>
                <a:spcPct val="150000"/>
              </a:lnSpc>
            </a:pPr>
            <a:endParaRPr lang="el-GR" sz="2600" dirty="0" smtClean="0">
              <a:latin typeface="Century Schoolbook" pitchFamily="18" charset="0"/>
              <a:cs typeface="Arial" pitchFamily="34" charset="0"/>
            </a:endParaRPr>
          </a:p>
          <a:p>
            <a:pPr>
              <a:lnSpc>
                <a:spcPct val="150000"/>
              </a:lnSpc>
              <a:buFont typeface="Arial" pitchFamily="34" charset="0"/>
              <a:buChar char="•"/>
            </a:pPr>
            <a:endParaRPr lang="el-GR" sz="2600" dirty="0">
              <a:latin typeface="Century Schoolbook" pitchFamily="18" charset="0"/>
              <a:cs typeface="Arial" pitchFamily="34" charset="0"/>
            </a:endParaRPr>
          </a:p>
          <a:p>
            <a:pPr>
              <a:lnSpc>
                <a:spcPct val="150000"/>
              </a:lnSpc>
              <a:buFont typeface="Arial" pitchFamily="34" charset="0"/>
              <a:buChar char="•"/>
            </a:pPr>
            <a:endParaRPr lang="el-GR" sz="2600" dirty="0" smtClean="0">
              <a:latin typeface="Century Schoolbook" pitchFamily="18" charset="0"/>
              <a:cs typeface="Arial" pitchFamily="34" charset="0"/>
            </a:endParaRPr>
          </a:p>
          <a:p>
            <a:pPr>
              <a:lnSpc>
                <a:spcPct val="150000"/>
              </a:lnSpc>
              <a:buFont typeface="Arial" pitchFamily="34" charset="0"/>
              <a:buChar char="•"/>
            </a:pPr>
            <a:r>
              <a:rPr lang="el-GR" sz="2600" dirty="0" smtClean="0">
                <a:latin typeface="Century Schoolbook" pitchFamily="18" charset="0"/>
                <a:cs typeface="Arial" pitchFamily="34" charset="0"/>
              </a:rPr>
              <a:t>Καθημερινά </a:t>
            </a:r>
            <a:r>
              <a:rPr lang="el-GR" sz="2600" dirty="0">
                <a:latin typeface="Century Schoolbook" pitchFamily="18" charset="0"/>
                <a:cs typeface="Arial" pitchFamily="34" charset="0"/>
              </a:rPr>
              <a:t>διακινούνται πλήθος δεδομένων με οποιαδήποτε μορφή </a:t>
            </a:r>
            <a:endParaRPr lang="el-GR" sz="2600" dirty="0" smtClean="0">
              <a:latin typeface="Century Schoolbook" pitchFamily="18" charset="0"/>
              <a:cs typeface="Arial" pitchFamily="34" charset="0"/>
            </a:endParaRPr>
          </a:p>
          <a:p>
            <a:pPr>
              <a:lnSpc>
                <a:spcPct val="150000"/>
              </a:lnSpc>
            </a:pPr>
            <a:r>
              <a:rPr lang="el-GR" sz="2600" dirty="0" smtClean="0">
                <a:latin typeface="Century Schoolbook" pitchFamily="18" charset="0"/>
                <a:cs typeface="Arial" pitchFamily="34" charset="0"/>
              </a:rPr>
              <a:t> </a:t>
            </a:r>
            <a:r>
              <a:rPr lang="el-GR" sz="2600" b="1" dirty="0">
                <a:latin typeface="Century Schoolbook" pitchFamily="18" charset="0"/>
                <a:cs typeface="Arial" pitchFamily="34" charset="0"/>
              </a:rPr>
              <a:t>κείμενα , εικόνες , ήχοι, μουσική, βίντεο </a:t>
            </a:r>
            <a:endParaRPr lang="el-GR" sz="2600" b="1" dirty="0" smtClean="0">
              <a:latin typeface="Century Schoolbook" pitchFamily="18" charset="0"/>
              <a:cs typeface="Arial" pitchFamily="34" charset="0"/>
            </a:endParaRPr>
          </a:p>
          <a:p>
            <a:pPr>
              <a:lnSpc>
                <a:spcPct val="150000"/>
              </a:lnSpc>
            </a:pPr>
            <a:r>
              <a:rPr lang="el-GR" sz="2600" dirty="0" smtClean="0">
                <a:latin typeface="Century Schoolbook" pitchFamily="18" charset="0"/>
                <a:cs typeface="Arial" pitchFamily="34" charset="0"/>
              </a:rPr>
              <a:t> </a:t>
            </a:r>
            <a:r>
              <a:rPr lang="el-GR" sz="2600" dirty="0">
                <a:latin typeface="Century Schoolbook" pitchFamily="18" charset="0"/>
                <a:cs typeface="Arial" pitchFamily="34" charset="0"/>
              </a:rPr>
              <a:t>φέρνοντας στην οθόνη του υπολογιστή μας ένα τεράστιο αριθμό ψηφιακών πηγών πληροφόρησης</a:t>
            </a:r>
            <a:r>
              <a:rPr lang="el-GR" sz="2600" dirty="0">
                <a:latin typeface="Arial" pitchFamily="34" charset="0"/>
                <a:cs typeface="Arial" pitchFamily="34" charset="0"/>
              </a:rPr>
              <a:t>.</a:t>
            </a:r>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sp>
        <p:nvSpPr>
          <p:cNvPr id="6" name="5 - Θέση περιεχομένου"/>
          <p:cNvSpPr>
            <a:spLocks noGrp="1"/>
          </p:cNvSpPr>
          <p:nvPr>
            <p:ph sz="quarter" idx="4"/>
          </p:nvPr>
        </p:nvSpPr>
        <p:spPr/>
        <p:txBody>
          <a:bodyPr/>
          <a:lstStyle/>
          <a:p>
            <a:endParaRPr lang="el-GR"/>
          </a:p>
        </p:txBody>
      </p:sp>
      <p:pic>
        <p:nvPicPr>
          <p:cNvPr id="2050" name="Picture 2" descr="C:\Users\user\Desktop\-2-638.jpg"/>
          <p:cNvPicPr>
            <a:picLocks noGrp="1" noChangeAspect="1" noChangeArrowheads="1"/>
          </p:cNvPicPr>
          <p:nvPr>
            <p:ph sz="quarter" idx="2"/>
          </p:nvPr>
        </p:nvPicPr>
        <p:blipFill>
          <a:blip r:embed="rId2" cstate="print"/>
          <a:srcRect/>
          <a:stretch>
            <a:fillRect/>
          </a:stretch>
        </p:blipFill>
        <p:spPr bwMode="auto">
          <a:xfrm>
            <a:off x="539552" y="639958"/>
            <a:ext cx="7418874" cy="6218042"/>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69653256b7092137c332c7b083214dc9ec717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903</TotalTime>
  <Words>606</Words>
  <Application>Microsoft Office PowerPoint</Application>
  <PresentationFormat>Προβολή στην οθόνη (4:3)</PresentationFormat>
  <Paragraphs>90</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Αφθονία</vt:lpstr>
      <vt:lpstr>29ο Δημοτικο Σχολειο Θεσσαλονικησ</vt:lpstr>
      <vt:lpstr>Διαφάνεια 2</vt:lpstr>
      <vt:lpstr>ΠΛΟΗΓΟΥΜΑΙ ΜΕ ΑΣΦΑΛΕΙΑ</vt:lpstr>
      <vt:lpstr>Σκοποσ του προγραμματοσ</vt:lpstr>
      <vt:lpstr>Τι εINAI Tο ΔιαΔΙκτυο;</vt:lpstr>
      <vt:lpstr>Διαφάνεια 6</vt:lpstr>
      <vt:lpstr>Το ΙΝΤΕΡΝΕΤ Χαρακτηριστηκε το μεγαλυτερο παραθυρο στον πλανητη</vt:lpstr>
      <vt:lpstr>Διαφάνεια 8</vt:lpstr>
      <vt:lpstr>Διαφάνεια 9</vt:lpstr>
      <vt:lpstr>ΚΙΝΔΥΝΟΙ ΤΟΥ ΔΙΑΔΙΚΤΥΟΥ</vt:lpstr>
      <vt:lpstr>Στο ηλεκτρονικό ταχυδρομειο Στα chat rooms στιΣ ΣΕΛΙΔΕΣ ΚΟΙΝΩΝΙΚΗΣ ΔΙΚΤΥΩΣΗΣ ΣΕ Διαφορα Ιστολογια</vt:lpstr>
      <vt:lpstr> </vt:lpstr>
      <vt:lpstr>Διαφάνεια 13</vt:lpstr>
      <vt:lpstr>Διαφάνεια 14</vt:lpstr>
      <vt:lpstr>Ποιοσ εΙναι καΤΑ τη γνωμη σασ    ο μεγαλυτεροσ κινδυνοσ  του διαδικτυου;</vt:lpstr>
      <vt:lpstr>Ποιοσ είναι κατα τη γνωμη σασ   ο μεγαλυτεροσ κινδυνοσ του διαδικτυου;</vt:lpstr>
      <vt:lpstr>Ποιοσ εΙναι κατΑ τη γνωμη σασ    ο μεγαλυτεροσ κινδυνοσ του διαδικτυου;</vt:lpstr>
      <vt:lpstr>Ποιοσ εΙναι κατΑ τη γνωμη σασ ο μεγαλυτεροσ κινδυνοσ του διαδικτυου</vt:lpstr>
      <vt:lpstr>Διαφάνεια 19</vt:lpstr>
      <vt:lpstr>Διαφάνεια 20</vt:lpstr>
      <vt:lpstr>Διαφάνεια 21</vt:lpstr>
      <vt:lpstr>Διεθυνση ΔιωξηΣ Ηλεκτρονικου Εγκληματοσ</vt:lpstr>
      <vt:lpstr>ΔρΑΜΑΤΟΠΟΙΗΣΗ</vt:lpstr>
      <vt:lpstr>Ευχαριστουμε πολυ!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29ο Δημοτικό Σχολείο Θεσσαλονίκης</dc:title>
  <dc:creator>user</dc:creator>
  <cp:lastModifiedBy>user</cp:lastModifiedBy>
  <cp:revision>106</cp:revision>
  <dcterms:created xsi:type="dcterms:W3CDTF">2017-03-15T16:55:53Z</dcterms:created>
  <dcterms:modified xsi:type="dcterms:W3CDTF">2017-05-22T19:51:44Z</dcterms:modified>
</cp:coreProperties>
</file>