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0" r:id="rId4"/>
    <p:sldId id="277" r:id="rId5"/>
    <p:sldId id="264" r:id="rId6"/>
    <p:sldId id="265" r:id="rId7"/>
    <p:sldId id="266" r:id="rId8"/>
    <p:sldId id="292" r:id="rId9"/>
    <p:sldId id="257" r:id="rId10"/>
    <p:sldId id="256" r:id="rId11"/>
    <p:sldId id="258" r:id="rId12"/>
    <p:sldId id="276" r:id="rId13"/>
    <p:sldId id="293" r:id="rId14"/>
    <p:sldId id="287" r:id="rId15"/>
    <p:sldId id="269" r:id="rId16"/>
    <p:sldId id="280" r:id="rId17"/>
    <p:sldId id="285" r:id="rId18"/>
    <p:sldId id="286" r:id="rId19"/>
    <p:sldId id="267"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24" autoAdjust="0"/>
  </p:normalViewPr>
  <p:slideViewPr>
    <p:cSldViewPr>
      <p:cViewPr varScale="1">
        <p:scale>
          <a:sx n="138" d="100"/>
          <a:sy n="138" d="100"/>
        </p:scale>
        <p:origin x="2281" y="10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DBFC306-EC7B-480E-AC2C-79C4E6CB104D}" type="datetimeFigureOut">
              <a:rPr lang="el-GR" smtClean="0"/>
              <a:pPr/>
              <a:t>17/11/2015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4795867-72F3-4860-8D74-34C4FB18DED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FC306-EC7B-480E-AC2C-79C4E6CB104D}" type="datetimeFigureOut">
              <a:rPr lang="el-GR" smtClean="0"/>
              <a:pPr/>
              <a:t>17/11/2015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95867-72F3-4860-8D74-34C4FB18DED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DIZ_O2wS8h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1988840"/>
            <a:ext cx="9144001" cy="3024336"/>
          </a:xfrm>
          <a:prstGeom prst="rect">
            <a:avLst/>
          </a:prstGeom>
          <a:noFill/>
          <a:ln w="9525">
            <a:noFill/>
            <a:miter lim="800000"/>
            <a:headEnd/>
            <a:tailEnd/>
          </a:ln>
        </p:spPr>
      </p:pic>
      <p:sp>
        <p:nvSpPr>
          <p:cNvPr id="7" name="6 - Τίτλος"/>
          <p:cNvSpPr>
            <a:spLocks noGrp="1"/>
          </p:cNvSpPr>
          <p:nvPr>
            <p:ph type="title"/>
          </p:nvPr>
        </p:nvSpPr>
        <p:spPr/>
        <p:txBody>
          <a:bodyPr>
            <a:normAutofit fontScale="90000"/>
          </a:bodyPr>
          <a:lstStyle/>
          <a:p>
            <a:r>
              <a:rPr lang="el-GR" dirty="0" smtClean="0">
                <a:solidFill>
                  <a:schemeClr val="tx2">
                    <a:lumMod val="60000"/>
                    <a:lumOff val="40000"/>
                  </a:schemeClr>
                </a:solidFill>
              </a:rPr>
              <a:t>ΔΗΜΟΤΙΚΟ ΣΧΟΛΕΙΟ ΖΕΡΒΟΧΩΡΙΩΝ ΧΑΛΚΙΔΙΚΗΣ </a:t>
            </a:r>
            <a:endParaRPr lang="el-GR" dirty="0">
              <a:solidFill>
                <a:schemeClr val="tx2">
                  <a:lumMod val="60000"/>
                  <a:lumOff val="40000"/>
                </a:schemeClr>
              </a:solidFill>
            </a:endParaRPr>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0"/>
            <a:ext cx="7772400" cy="1470025"/>
          </a:xfrm>
        </p:spPr>
        <p:txBody>
          <a:bodyPr/>
          <a:lstStyle/>
          <a:p>
            <a:r>
              <a:rPr lang="el-GR" b="1" dirty="0">
                <a:solidFill>
                  <a:schemeClr val="accent6">
                    <a:lumMod val="75000"/>
                  </a:schemeClr>
                </a:solidFill>
              </a:rPr>
              <a:t>Συμπτώματα</a:t>
            </a:r>
            <a:r>
              <a:rPr lang="el-GR" b="1" i="1" dirty="0">
                <a:solidFill>
                  <a:schemeClr val="accent6">
                    <a:lumMod val="75000"/>
                  </a:schemeClr>
                </a:solidFill>
              </a:rPr>
              <a:t/>
            </a:r>
            <a:br>
              <a:rPr lang="el-GR" b="1" i="1" dirty="0">
                <a:solidFill>
                  <a:schemeClr val="accent6">
                    <a:lumMod val="75000"/>
                  </a:schemeClr>
                </a:solidFill>
              </a:rPr>
            </a:br>
            <a:endParaRPr lang="el-GR" dirty="0">
              <a:solidFill>
                <a:schemeClr val="accent6">
                  <a:lumMod val="75000"/>
                </a:schemeClr>
              </a:solidFill>
            </a:endParaRPr>
          </a:p>
        </p:txBody>
      </p:sp>
      <p:sp>
        <p:nvSpPr>
          <p:cNvPr id="3" name="2 - Υπότιτλος"/>
          <p:cNvSpPr>
            <a:spLocks noGrp="1"/>
          </p:cNvSpPr>
          <p:nvPr>
            <p:ph type="subTitle" idx="1"/>
          </p:nvPr>
        </p:nvSpPr>
        <p:spPr>
          <a:xfrm>
            <a:off x="0" y="1484784"/>
            <a:ext cx="9144000" cy="5373216"/>
          </a:xfrm>
        </p:spPr>
        <p:txBody>
          <a:bodyPr>
            <a:normAutofit fontScale="70000" lnSpcReduction="20000"/>
          </a:bodyPr>
          <a:lstStyle/>
          <a:p>
            <a:pPr>
              <a:lnSpc>
                <a:spcPct val="120000"/>
              </a:lnSpc>
            </a:pPr>
            <a:r>
              <a:rPr lang="el-GR" b="1" i="1" dirty="0">
                <a:solidFill>
                  <a:schemeClr val="accent6">
                    <a:lumMod val="75000"/>
                  </a:schemeClr>
                </a:solidFill>
              </a:rPr>
              <a:t/>
            </a:r>
            <a:br>
              <a:rPr lang="el-GR" b="1" i="1" dirty="0">
                <a:solidFill>
                  <a:schemeClr val="accent6">
                    <a:lumMod val="75000"/>
                  </a:schemeClr>
                </a:solidFill>
              </a:rPr>
            </a:br>
            <a:r>
              <a:rPr lang="el-GR" b="1" i="1" dirty="0" smtClean="0">
                <a:solidFill>
                  <a:schemeClr val="accent6">
                    <a:lumMod val="75000"/>
                  </a:schemeClr>
                </a:solidFill>
              </a:rPr>
              <a:t>1) Χρήση παιχνιδιών αμφίβολης προέλευσης.</a:t>
            </a:r>
          </a:p>
          <a:p>
            <a:pPr>
              <a:lnSpc>
                <a:spcPct val="120000"/>
              </a:lnSpc>
            </a:pPr>
            <a:r>
              <a:rPr lang="el-GR" b="1" i="1" dirty="0">
                <a:solidFill>
                  <a:schemeClr val="accent6">
                    <a:lumMod val="75000"/>
                  </a:schemeClr>
                </a:solidFill>
              </a:rPr>
              <a:t/>
            </a:r>
            <a:br>
              <a:rPr lang="el-GR" b="1" i="1" dirty="0">
                <a:solidFill>
                  <a:schemeClr val="accent6">
                    <a:lumMod val="75000"/>
                  </a:schemeClr>
                </a:solidFill>
              </a:rPr>
            </a:br>
            <a:r>
              <a:rPr lang="el-GR" b="1" i="1" dirty="0" smtClean="0">
                <a:solidFill>
                  <a:schemeClr val="accent6">
                    <a:lumMod val="75000"/>
                  </a:schemeClr>
                </a:solidFill>
              </a:rPr>
              <a:t>2)Κατανάλωση </a:t>
            </a:r>
            <a:r>
              <a:rPr lang="el-GR" b="1" i="1" dirty="0">
                <a:solidFill>
                  <a:schemeClr val="accent6">
                    <a:lumMod val="75000"/>
                  </a:schemeClr>
                </a:solidFill>
              </a:rPr>
              <a:t>υπερβολικού χρόνου.</a:t>
            </a:r>
            <a:br>
              <a:rPr lang="el-GR" b="1" i="1" dirty="0">
                <a:solidFill>
                  <a:schemeClr val="accent6">
                    <a:lumMod val="75000"/>
                  </a:schemeClr>
                </a:solidFill>
              </a:rPr>
            </a:br>
            <a:r>
              <a:rPr lang="el-GR" b="1" i="1" dirty="0">
                <a:solidFill>
                  <a:schemeClr val="accent6">
                    <a:lumMod val="75000"/>
                  </a:schemeClr>
                </a:solidFill>
              </a:rPr>
              <a:t/>
            </a:r>
            <a:br>
              <a:rPr lang="el-GR" b="1" i="1" dirty="0">
                <a:solidFill>
                  <a:schemeClr val="accent6">
                    <a:lumMod val="75000"/>
                  </a:schemeClr>
                </a:solidFill>
              </a:rPr>
            </a:br>
            <a:r>
              <a:rPr lang="el-GR" b="1" i="1" dirty="0" smtClean="0">
                <a:solidFill>
                  <a:schemeClr val="accent6">
                    <a:lumMod val="75000"/>
                  </a:schemeClr>
                </a:solidFill>
              </a:rPr>
              <a:t>3)Μειωμένη απόδοση </a:t>
            </a:r>
            <a:r>
              <a:rPr lang="el-GR" b="1" i="1" dirty="0">
                <a:solidFill>
                  <a:schemeClr val="accent6">
                    <a:lumMod val="75000"/>
                  </a:schemeClr>
                </a:solidFill>
              </a:rPr>
              <a:t>στο σχολείο.</a:t>
            </a:r>
            <a:br>
              <a:rPr lang="el-GR" b="1" i="1" dirty="0">
                <a:solidFill>
                  <a:schemeClr val="accent6">
                    <a:lumMod val="75000"/>
                  </a:schemeClr>
                </a:solidFill>
              </a:rPr>
            </a:br>
            <a:r>
              <a:rPr lang="el-GR" b="1" i="1" dirty="0">
                <a:solidFill>
                  <a:schemeClr val="accent6">
                    <a:lumMod val="75000"/>
                  </a:schemeClr>
                </a:solidFill>
              </a:rPr>
              <a:t/>
            </a:r>
            <a:br>
              <a:rPr lang="el-GR" b="1" i="1" dirty="0">
                <a:solidFill>
                  <a:schemeClr val="accent6">
                    <a:lumMod val="75000"/>
                  </a:schemeClr>
                </a:solidFill>
              </a:rPr>
            </a:br>
            <a:r>
              <a:rPr lang="el-GR" b="1" i="1" dirty="0">
                <a:solidFill>
                  <a:schemeClr val="accent6">
                    <a:lumMod val="75000"/>
                  </a:schemeClr>
                </a:solidFill>
              </a:rPr>
              <a:t>4)Απομόνωση από την </a:t>
            </a:r>
            <a:r>
              <a:rPr lang="el-GR" b="1" i="1" dirty="0" smtClean="0">
                <a:solidFill>
                  <a:schemeClr val="accent6">
                    <a:lumMod val="75000"/>
                  </a:schemeClr>
                </a:solidFill>
              </a:rPr>
              <a:t>οικογένεια </a:t>
            </a:r>
            <a:r>
              <a:rPr lang="el-GR" b="1" i="1" dirty="0">
                <a:solidFill>
                  <a:schemeClr val="accent6">
                    <a:lumMod val="75000"/>
                  </a:schemeClr>
                </a:solidFill>
              </a:rPr>
              <a:t>και από τους φίλους </a:t>
            </a:r>
            <a:r>
              <a:rPr lang="el-GR" b="1" i="1" dirty="0" smtClean="0">
                <a:solidFill>
                  <a:schemeClr val="accent6">
                    <a:lumMod val="75000"/>
                  </a:schemeClr>
                </a:solidFill>
              </a:rPr>
              <a:t>του.</a:t>
            </a:r>
            <a:r>
              <a:rPr lang="el-GR" b="1" i="1" dirty="0">
                <a:solidFill>
                  <a:schemeClr val="accent6">
                    <a:lumMod val="75000"/>
                  </a:schemeClr>
                </a:solidFill>
              </a:rPr>
              <a:t/>
            </a:r>
            <a:br>
              <a:rPr lang="el-GR" b="1" i="1" dirty="0">
                <a:solidFill>
                  <a:schemeClr val="accent6">
                    <a:lumMod val="75000"/>
                  </a:schemeClr>
                </a:solidFill>
              </a:rPr>
            </a:br>
            <a:r>
              <a:rPr lang="el-GR" b="1" i="1" dirty="0">
                <a:solidFill>
                  <a:schemeClr val="accent6">
                    <a:lumMod val="75000"/>
                  </a:schemeClr>
                </a:solidFill>
              </a:rPr>
              <a:t/>
            </a:r>
            <a:br>
              <a:rPr lang="el-GR" b="1" i="1" dirty="0">
                <a:solidFill>
                  <a:schemeClr val="accent6">
                    <a:lumMod val="75000"/>
                  </a:schemeClr>
                </a:solidFill>
              </a:rPr>
            </a:br>
            <a:r>
              <a:rPr lang="el-GR" b="1" i="1" dirty="0" smtClean="0">
                <a:solidFill>
                  <a:schemeClr val="accent6">
                    <a:lumMod val="75000"/>
                  </a:schemeClr>
                </a:solidFill>
              </a:rPr>
              <a:t>5)Έρχεται σε επαφή με άγνωστους την ώρα του παιχνιδιού.</a:t>
            </a:r>
          </a:p>
          <a:p>
            <a:pPr>
              <a:lnSpc>
                <a:spcPct val="120000"/>
              </a:lnSpc>
            </a:pPr>
            <a:r>
              <a:rPr lang="el-GR" b="1" i="1" dirty="0" smtClean="0">
                <a:solidFill>
                  <a:schemeClr val="accent6">
                    <a:lumMod val="75000"/>
                  </a:schemeClr>
                </a:solidFill>
              </a:rPr>
              <a:t>6) Δεν τρώει σωστά.</a:t>
            </a:r>
            <a:r>
              <a:rPr lang="el-GR" b="1" i="1" dirty="0">
                <a:solidFill>
                  <a:schemeClr val="accent6">
                    <a:lumMod val="75000"/>
                  </a:schemeClr>
                </a:solidFill>
              </a:rPr>
              <a:t/>
            </a:r>
            <a:br>
              <a:rPr lang="el-GR" b="1" i="1" dirty="0">
                <a:solidFill>
                  <a:schemeClr val="accent6">
                    <a:lumMod val="75000"/>
                  </a:schemeClr>
                </a:solidFill>
              </a:rPr>
            </a:br>
            <a:r>
              <a:rPr lang="el-GR" b="1" i="1" dirty="0"/>
              <a:t/>
            </a:r>
            <a:br>
              <a:rPr lang="el-GR" b="1" i="1" dirty="0"/>
            </a:br>
            <a:r>
              <a:rPr lang="el-GR" b="1" i="1" dirty="0"/>
              <a:t/>
            </a:r>
            <a:br>
              <a:rPr lang="el-GR" b="1" i="1" dirty="0"/>
            </a:br>
            <a:r>
              <a:rPr lang="el-GR" b="1" i="1" dirty="0"/>
              <a:t/>
            </a:r>
            <a:br>
              <a:rPr lang="el-GR" b="1" i="1" dirty="0"/>
            </a:br>
            <a:endParaRPr lang="el-GR" dirty="0"/>
          </a:p>
        </p:txBody>
      </p:sp>
    </p:spTree>
  </p:cSld>
  <p:clrMapOvr>
    <a:masterClrMapping/>
  </p:clrMapOvr>
  <p:transition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827584" y="0"/>
            <a:ext cx="7772400" cy="1470025"/>
          </a:xfrm>
        </p:spPr>
        <p:txBody>
          <a:bodyPr/>
          <a:lstStyle/>
          <a:p>
            <a:r>
              <a:rPr lang="el-GR" b="1" i="1" dirty="0">
                <a:solidFill>
                  <a:schemeClr val="accent2">
                    <a:lumMod val="50000"/>
                  </a:schemeClr>
                </a:solidFill>
              </a:rPr>
              <a:t>Αντιμετώπιση </a:t>
            </a:r>
            <a:r>
              <a:rPr lang="el-GR" dirty="0">
                <a:solidFill>
                  <a:schemeClr val="accent2">
                    <a:lumMod val="50000"/>
                  </a:schemeClr>
                </a:solidFill>
              </a:rPr>
              <a:t/>
            </a:r>
            <a:br>
              <a:rPr lang="el-GR" dirty="0">
                <a:solidFill>
                  <a:schemeClr val="accent2">
                    <a:lumMod val="50000"/>
                  </a:schemeClr>
                </a:solidFill>
              </a:rPr>
            </a:br>
            <a:endParaRPr lang="el-GR" dirty="0">
              <a:solidFill>
                <a:schemeClr val="accent2">
                  <a:lumMod val="50000"/>
                </a:schemeClr>
              </a:solidFill>
            </a:endParaRPr>
          </a:p>
        </p:txBody>
      </p:sp>
      <p:sp>
        <p:nvSpPr>
          <p:cNvPr id="5" name="4 - Υπότιτλος"/>
          <p:cNvSpPr>
            <a:spLocks noGrp="1"/>
          </p:cNvSpPr>
          <p:nvPr>
            <p:ph type="subTitle" idx="1"/>
          </p:nvPr>
        </p:nvSpPr>
        <p:spPr>
          <a:xfrm>
            <a:off x="0" y="1556792"/>
            <a:ext cx="9144000" cy="5301208"/>
          </a:xfrm>
          <a:solidFill>
            <a:schemeClr val="accent2">
              <a:lumMod val="40000"/>
              <a:lumOff val="60000"/>
            </a:schemeClr>
          </a:solidFill>
        </p:spPr>
        <p:txBody>
          <a:bodyPr>
            <a:normAutofit/>
          </a:bodyPr>
          <a:lstStyle/>
          <a:p>
            <a:r>
              <a:rPr lang="el-GR" b="1" i="1" dirty="0">
                <a:solidFill>
                  <a:schemeClr val="accent2">
                    <a:lumMod val="75000"/>
                  </a:schemeClr>
                </a:solidFill>
              </a:rPr>
              <a:t>Για την αντιμετώπιση  του φαινομένου έχει προταθεί   η  </a:t>
            </a:r>
            <a:r>
              <a:rPr lang="el-GR" b="1" i="1" dirty="0" smtClean="0">
                <a:solidFill>
                  <a:schemeClr val="accent2">
                    <a:lumMod val="75000"/>
                  </a:schemeClr>
                </a:solidFill>
              </a:rPr>
              <a:t>σωστή επαφή και χρήση των διαδικτυακών παιχνιδιών.</a:t>
            </a:r>
            <a:r>
              <a:rPr lang="en-US" b="1" i="1" dirty="0" smtClean="0">
                <a:solidFill>
                  <a:schemeClr val="accent2">
                    <a:lumMod val="75000"/>
                  </a:schemeClr>
                </a:solidFill>
              </a:rPr>
              <a:t> </a:t>
            </a:r>
            <a:r>
              <a:rPr lang="el-GR" b="1" i="1" dirty="0" smtClean="0">
                <a:solidFill>
                  <a:schemeClr val="accent2">
                    <a:lumMod val="75000"/>
                  </a:schemeClr>
                </a:solidFill>
              </a:rPr>
              <a:t>Ιδιαίτερα </a:t>
            </a:r>
            <a:r>
              <a:rPr lang="el-GR" b="1" i="1" dirty="0">
                <a:solidFill>
                  <a:schemeClr val="accent2">
                    <a:lumMod val="75000"/>
                  </a:schemeClr>
                </a:solidFill>
              </a:rPr>
              <a:t>σημαντική για την αντιμετώπιση </a:t>
            </a:r>
            <a:r>
              <a:rPr lang="el-GR" b="1" i="1" dirty="0" smtClean="0">
                <a:solidFill>
                  <a:schemeClr val="accent2">
                    <a:lumMod val="75000"/>
                  </a:schemeClr>
                </a:solidFill>
              </a:rPr>
              <a:t>της χρήσης παιχνιδιών από τα </a:t>
            </a:r>
            <a:r>
              <a:rPr lang="el-GR" b="1" i="1" dirty="0">
                <a:solidFill>
                  <a:schemeClr val="accent2">
                    <a:lumMod val="75000"/>
                  </a:schemeClr>
                </a:solidFill>
              </a:rPr>
              <a:t>παιδιά και </a:t>
            </a:r>
            <a:r>
              <a:rPr lang="el-GR" b="1" i="1" dirty="0" smtClean="0">
                <a:solidFill>
                  <a:schemeClr val="accent2">
                    <a:lumMod val="75000"/>
                  </a:schemeClr>
                </a:solidFill>
              </a:rPr>
              <a:t>τους </a:t>
            </a:r>
            <a:r>
              <a:rPr lang="el-GR" b="1" i="1" dirty="0">
                <a:solidFill>
                  <a:schemeClr val="accent2">
                    <a:lumMod val="75000"/>
                  </a:schemeClr>
                </a:solidFill>
              </a:rPr>
              <a:t>εφήβους είναι η ύπαρξη κοινής στάσης των γονέων.</a:t>
            </a:r>
            <a:br>
              <a:rPr lang="el-GR" b="1" i="1" dirty="0">
                <a:solidFill>
                  <a:schemeClr val="accent2">
                    <a:lumMod val="75000"/>
                  </a:schemeClr>
                </a:solidFill>
              </a:rPr>
            </a:br>
            <a:endParaRPr lang="el-GR" dirty="0">
              <a:solidFill>
                <a:schemeClr val="accent2">
                  <a:lumMod val="75000"/>
                </a:schemeClr>
              </a:solidFill>
            </a:endParaRPr>
          </a:p>
          <a:p>
            <a:r>
              <a:rPr lang="el-GR" b="1" i="1" dirty="0">
                <a:solidFill>
                  <a:schemeClr val="accent2">
                    <a:lumMod val="75000"/>
                  </a:schemeClr>
                </a:solidFill>
              </a:rPr>
              <a:t> </a:t>
            </a:r>
            <a:endParaRPr lang="el-GR" dirty="0">
              <a:solidFill>
                <a:schemeClr val="accent2">
                  <a:lumMod val="75000"/>
                </a:schemeClr>
              </a:solidFill>
            </a:endParaRPr>
          </a:p>
          <a:p>
            <a:r>
              <a:rPr lang="el-GR" b="1" i="1" dirty="0">
                <a:solidFill>
                  <a:schemeClr val="accent2">
                    <a:lumMod val="75000"/>
                  </a:schemeClr>
                </a:solidFill>
              </a:rPr>
              <a:t> </a:t>
            </a:r>
            <a:endParaRPr lang="el-GR" dirty="0">
              <a:solidFill>
                <a:schemeClr val="accent2">
                  <a:lumMod val="75000"/>
                </a:schemeClr>
              </a:solidFill>
            </a:endParaRPr>
          </a:p>
          <a:p>
            <a:r>
              <a:rPr lang="el-GR" b="1" i="1" dirty="0">
                <a:solidFill>
                  <a:schemeClr val="accent2">
                    <a:lumMod val="75000"/>
                  </a:schemeClr>
                </a:solidFill>
              </a:rPr>
              <a:t> </a:t>
            </a:r>
            <a:endParaRPr lang="el-GR" dirty="0">
              <a:solidFill>
                <a:schemeClr val="accent2">
                  <a:lumMod val="75000"/>
                </a:schemeClr>
              </a:solidFill>
            </a:endParaRPr>
          </a:p>
        </p:txBody>
      </p:sp>
    </p:spTree>
  </p:cSld>
  <p:clrMapOvr>
    <a:masterClrMapping/>
  </p:clrMapOvr>
  <p:transition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04664"/>
            <a:ext cx="8291264" cy="1210146"/>
          </a:xfrm>
        </p:spPr>
        <p:txBody>
          <a:bodyPr>
            <a:normAutofit fontScale="90000"/>
          </a:bodyPr>
          <a:lstStyle/>
          <a:p>
            <a:r>
              <a:rPr lang="el-GR" dirty="0" smtClean="0">
                <a:solidFill>
                  <a:srgbClr val="C00000"/>
                </a:solidFill>
              </a:rPr>
              <a:t>Πώς πρέπει να αντιδράσουν οι γονείς;</a:t>
            </a:r>
            <a:br>
              <a:rPr lang="el-GR" dirty="0" smtClean="0">
                <a:solidFill>
                  <a:srgbClr val="C00000"/>
                </a:solidFill>
              </a:rPr>
            </a:br>
            <a:endParaRPr lang="el-GR" dirty="0">
              <a:solidFill>
                <a:srgbClr val="C00000"/>
              </a:solidFill>
            </a:endParaRPr>
          </a:p>
        </p:txBody>
      </p:sp>
      <p:sp>
        <p:nvSpPr>
          <p:cNvPr id="3" name="2 - Θέση περιεχομένου"/>
          <p:cNvSpPr>
            <a:spLocks noGrp="1"/>
          </p:cNvSpPr>
          <p:nvPr>
            <p:ph idx="1"/>
          </p:nvPr>
        </p:nvSpPr>
        <p:spPr>
          <a:xfrm>
            <a:off x="0" y="1340768"/>
            <a:ext cx="9144000" cy="4785395"/>
          </a:xfrm>
        </p:spPr>
        <p:txBody>
          <a:bodyPr>
            <a:normAutofit fontScale="70000" lnSpcReduction="20000"/>
          </a:bodyPr>
          <a:lstStyle/>
          <a:p>
            <a:r>
              <a:rPr lang="el-GR" dirty="0" smtClean="0">
                <a:solidFill>
                  <a:srgbClr val="C00000"/>
                </a:solidFill>
              </a:rPr>
              <a:t>Αφιερώστε χρόνο και διάθεση ώστε να ασχοληθείτε με θέματα διαδικτύου ΜΑΖΙ με τα παιδιά.</a:t>
            </a:r>
          </a:p>
          <a:p>
            <a:r>
              <a:rPr lang="el-GR" dirty="0" smtClean="0">
                <a:solidFill>
                  <a:srgbClr val="C00000"/>
                </a:solidFill>
              </a:rPr>
              <a:t>Τοποθετήστε τον υπολογιστή σε κοινόχρηστο χώρο, ώστε να μη δίνεται η δυνατότητα απομόνωσης του παιδιού και να υπάρχει έλεγχος.</a:t>
            </a:r>
          </a:p>
          <a:p>
            <a:r>
              <a:rPr lang="el-GR" dirty="0" smtClean="0">
                <a:solidFill>
                  <a:srgbClr val="C00000"/>
                </a:solidFill>
              </a:rPr>
              <a:t>Χρήση φίλτρων για επιβλαβείς ιστοσελίδες και συμμετοχή στις επιλογές του παιδιού, συμβάλλουν σε ένα θετικό αποτέλεσμα.</a:t>
            </a:r>
          </a:p>
          <a:p>
            <a:r>
              <a:rPr lang="el-GR" dirty="0" smtClean="0">
                <a:solidFill>
                  <a:srgbClr val="C00000"/>
                </a:solidFill>
              </a:rPr>
              <a:t>Ενημερώστε τα παιδιά με απλά λόγια από μικρή ηλικία για τους κινδύνους των διαδικτυακών παιχνιδιών.</a:t>
            </a:r>
          </a:p>
          <a:p>
            <a:r>
              <a:rPr lang="el-GR" dirty="0" smtClean="0">
                <a:solidFill>
                  <a:srgbClr val="C00000"/>
                </a:solidFill>
              </a:rPr>
              <a:t>Η ποιοτική σχέση με τους γονείς, ο χρόνος που οι γονείς αφιερώνουν στα παιδιά και η ενασχόληση τους στο </a:t>
            </a:r>
            <a:r>
              <a:rPr lang="el-GR" dirty="0" err="1" smtClean="0">
                <a:solidFill>
                  <a:srgbClr val="C00000"/>
                </a:solidFill>
              </a:rPr>
              <a:t>internet</a:t>
            </a:r>
            <a:r>
              <a:rPr lang="el-GR" dirty="0" smtClean="0">
                <a:solidFill>
                  <a:srgbClr val="C00000"/>
                </a:solidFill>
              </a:rPr>
              <a:t> μαζί με τα παιδιά μπορούν να συμβάλλουν στην αποφυγή του φαινομένου. Η συναισθηματική κάλυψη των παιδιών, η καλή σχέση και η επικοινωνία όλων των μελών οδηγούν σε σωστή εφαρμογή ΟΡΙΩΝ μέσα στο σπίτι, τα οποία μπορούν να τηρούνται .</a:t>
            </a:r>
            <a:endParaRPr lang="el-GR" dirty="0">
              <a:solidFill>
                <a:srgbClr val="C00000"/>
              </a:solidFill>
            </a:endParaRPr>
          </a:p>
        </p:txBody>
      </p:sp>
    </p:spTree>
  </p:cSld>
  <p:clrMapOvr>
    <a:masterClrMapping/>
  </p:clrMapOvr>
  <p:transition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96974"/>
          </a:xfrm>
        </p:spPr>
        <p:txBody>
          <a:bodyPr>
            <a:noAutofit/>
          </a:bodyPr>
          <a:lstStyle/>
          <a:p>
            <a:r>
              <a:rPr lang="el-GR" sz="3200" dirty="0" smtClean="0"/>
              <a:t/>
            </a:r>
            <a:br>
              <a:rPr lang="el-GR" sz="3200" dirty="0" smtClean="0"/>
            </a:br>
            <a:r>
              <a:rPr lang="el-GR" sz="3200" dirty="0" smtClean="0"/>
              <a:t>ΤΑ ΠΑΙΔΙΑ ΗΡΘΑΝ ΣΕ ΕΠΑΦΗ ΜΕ ΠΑΙΧΝΙΔΙΑ ΣΤΟ ΕΡΓΑΣΤΗΡΙΟ ΠΛΗΡΟΦΟΡΙΚΗΣ  ΚΑΙ ΜΕΤΑ ΜΕ ΑΛΛΑ ΚΑΙ ΕΚΤΟΣ ΤΟΥ ΣΧΟΛΕΙΟΥ ΜΑΣ</a:t>
            </a:r>
            <a:br>
              <a:rPr lang="el-GR" sz="3200" dirty="0" smtClean="0"/>
            </a:br>
            <a:endParaRPr lang="el-GR" sz="3200" dirty="0"/>
          </a:p>
        </p:txBody>
      </p:sp>
      <p:pic>
        <p:nvPicPr>
          <p:cNvPr id="6" name="5 - Θέση περιεχομένου" descr="DSCF186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normAutofit fontScale="90000"/>
          </a:bodyPr>
          <a:lstStyle/>
          <a:p>
            <a:r>
              <a:rPr lang="el-GR" sz="4000" u="sng" dirty="0" smtClean="0"/>
              <a:t/>
            </a:r>
            <a:br>
              <a:rPr lang="el-GR" sz="4000" u="sng" dirty="0" smtClean="0"/>
            </a:br>
            <a:r>
              <a:rPr lang="el-GR" sz="4000" u="sng" dirty="0" smtClean="0">
                <a:solidFill>
                  <a:schemeClr val="bg1"/>
                </a:solidFill>
              </a:rPr>
              <a:t>ΚΑΝΟΝΕΣ ΑΣΦΑΛΕΙΑΣ ΣΤΟ ΔΙΑΔΙΚΤΥΟ</a:t>
            </a:r>
            <a:r>
              <a:rPr lang="el-GR" dirty="0" smtClean="0"/>
              <a:t/>
            </a:r>
            <a:br>
              <a:rPr lang="el-GR" dirty="0" smtClean="0"/>
            </a:br>
            <a:endParaRPr lang="el-GR" dirty="0"/>
          </a:p>
        </p:txBody>
      </p:sp>
      <p:sp>
        <p:nvSpPr>
          <p:cNvPr id="3" name="2 - Θέση περιεχομένου"/>
          <p:cNvSpPr>
            <a:spLocks noGrp="1"/>
          </p:cNvSpPr>
          <p:nvPr>
            <p:ph idx="1"/>
          </p:nvPr>
        </p:nvSpPr>
        <p:spPr>
          <a:xfrm>
            <a:off x="0" y="1628800"/>
            <a:ext cx="9144000" cy="5229200"/>
          </a:xfrm>
        </p:spPr>
        <p:txBody>
          <a:bodyPr>
            <a:normAutofit/>
          </a:bodyPr>
          <a:lstStyle/>
          <a:p>
            <a:pPr lvl="0"/>
            <a:r>
              <a:rPr lang="el-GR" dirty="0" smtClean="0">
                <a:solidFill>
                  <a:schemeClr val="bg1"/>
                </a:solidFill>
              </a:rPr>
              <a:t>ΔΕΝ ΠΑΙΖΟΥΜΕ </a:t>
            </a:r>
            <a:r>
              <a:rPr lang="el-GR" b="1" u="sng" dirty="0" smtClean="0">
                <a:solidFill>
                  <a:srgbClr val="FFFF00"/>
                </a:solidFill>
              </a:rPr>
              <a:t>ΒΙΑΙΑ ΠΑΙΧΝΙΔΙΑ</a:t>
            </a:r>
            <a:r>
              <a:rPr lang="el-GR" dirty="0" smtClean="0">
                <a:solidFill>
                  <a:srgbClr val="FFFF00"/>
                </a:solidFill>
              </a:rPr>
              <a:t> </a:t>
            </a:r>
            <a:r>
              <a:rPr lang="el-GR" dirty="0" smtClean="0">
                <a:solidFill>
                  <a:schemeClr val="bg1"/>
                </a:solidFill>
              </a:rPr>
              <a:t>ΣΤΟ ΔΙΑΔΙΚΤΥΟ</a:t>
            </a:r>
          </a:p>
          <a:p>
            <a:pPr lvl="0"/>
            <a:r>
              <a:rPr lang="el-GR" dirty="0" smtClean="0">
                <a:solidFill>
                  <a:schemeClr val="bg1"/>
                </a:solidFill>
              </a:rPr>
              <a:t>ΔΕΝ ΣΥΝΟΜΙΛΟΥΜΕ ΠΟΤΕ ΜΕ </a:t>
            </a:r>
            <a:r>
              <a:rPr lang="el-GR" b="1" u="sng" dirty="0" smtClean="0">
                <a:solidFill>
                  <a:srgbClr val="FFFF00"/>
                </a:solidFill>
              </a:rPr>
              <a:t>ΑΓΝΩΣΤΟΥΣ</a:t>
            </a:r>
            <a:r>
              <a:rPr lang="el-GR" b="1" u="sng" dirty="0" smtClean="0">
                <a:solidFill>
                  <a:schemeClr val="bg1"/>
                </a:solidFill>
              </a:rPr>
              <a:t> </a:t>
            </a:r>
            <a:r>
              <a:rPr lang="el-GR" dirty="0" smtClean="0">
                <a:solidFill>
                  <a:schemeClr val="bg1"/>
                </a:solidFill>
              </a:rPr>
              <a:t>ΣΤΟ ΔΙΑΔΙΚΤΥΟ</a:t>
            </a:r>
          </a:p>
          <a:p>
            <a:pPr lvl="0"/>
            <a:r>
              <a:rPr lang="el-GR" dirty="0" smtClean="0">
                <a:solidFill>
                  <a:schemeClr val="bg1"/>
                </a:solidFill>
              </a:rPr>
              <a:t>ΤΟΠΟΘΕΤΟΥΜΕ ΤΟΝ ΥΠΟΛΟΓΙΣΤΗ </a:t>
            </a:r>
            <a:r>
              <a:rPr lang="el-GR" b="1" u="sng" dirty="0" smtClean="0">
                <a:solidFill>
                  <a:srgbClr val="FFFF00"/>
                </a:solidFill>
              </a:rPr>
              <a:t>ΣΕ ΚΟΙΝΟ ΧΩΡΟ</a:t>
            </a:r>
            <a:r>
              <a:rPr lang="el-GR" dirty="0" smtClean="0">
                <a:solidFill>
                  <a:srgbClr val="FFFF00"/>
                </a:solidFill>
              </a:rPr>
              <a:t> </a:t>
            </a:r>
            <a:r>
              <a:rPr lang="el-GR" dirty="0" smtClean="0">
                <a:solidFill>
                  <a:schemeClr val="bg1"/>
                </a:solidFill>
              </a:rPr>
              <a:t>ΣΤΟ ΣΠΙΤΙ</a:t>
            </a:r>
          </a:p>
          <a:p>
            <a:r>
              <a:rPr lang="el-GR" dirty="0" smtClean="0">
                <a:solidFill>
                  <a:schemeClr val="bg1"/>
                </a:solidFill>
              </a:rPr>
              <a:t>ΔΕΝ ΔΙΝΟΥΜΕ </a:t>
            </a:r>
            <a:r>
              <a:rPr lang="el-GR" b="1" u="sng" dirty="0" smtClean="0">
                <a:solidFill>
                  <a:srgbClr val="FFFF00"/>
                </a:solidFill>
              </a:rPr>
              <a:t>ΠΟΤΕ</a:t>
            </a:r>
            <a:r>
              <a:rPr lang="el-GR" dirty="0" smtClean="0">
                <a:solidFill>
                  <a:schemeClr val="bg1"/>
                </a:solidFill>
              </a:rPr>
              <a:t> ΠΡΟΣΩΠΙΚΑ ΜΑΣ ΣΤΟΙΧΕΙΑ ΣΤΟ ΔΙΑΔΙΚΤΥΟ</a:t>
            </a:r>
          </a:p>
          <a:p>
            <a:pPr lvl="0"/>
            <a:endParaRPr lang="el-GR" dirty="0" smtClean="0">
              <a:solidFill>
                <a:schemeClr val="bg1"/>
              </a:solidFill>
            </a:endParaRPr>
          </a:p>
          <a:p>
            <a:endParaRPr lang="el-GR" dirty="0" smtClean="0"/>
          </a:p>
          <a:p>
            <a:endParaRPr lang="el-GR" dirty="0"/>
          </a:p>
        </p:txBody>
      </p:sp>
    </p:spTree>
  </p:cSld>
  <p:clrMapOvr>
    <a:masterClrMapping/>
  </p:clrMapOvr>
  <p:transition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Ασφάλεια στο διαδίκτυο\P1090511.JPG"/>
          <p:cNvPicPr>
            <a:picLocks noChangeAspect="1" noChangeArrowheads="1"/>
          </p:cNvPicPr>
          <p:nvPr/>
        </p:nvPicPr>
        <p:blipFill>
          <a:blip r:embed="rId2" cstate="print"/>
          <a:srcRect/>
          <a:stretch>
            <a:fillRect/>
          </a:stretch>
        </p:blipFill>
        <p:spPr bwMode="auto">
          <a:xfrm>
            <a:off x="-1" y="-1"/>
            <a:ext cx="9144001" cy="6858271"/>
          </a:xfrm>
          <a:prstGeom prst="rect">
            <a:avLst/>
          </a:prstGeom>
          <a:noFill/>
        </p:spPr>
      </p:pic>
    </p:spTree>
  </p:cSld>
  <p:clrMapOvr>
    <a:masterClrMapping/>
  </p:clrMapOvr>
  <p:transition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Ερωτηματολόγιο</a:t>
            </a:r>
            <a:endParaRPr lang="el-GR" dirty="0"/>
          </a:p>
        </p:txBody>
      </p:sp>
      <p:pic>
        <p:nvPicPr>
          <p:cNvPr id="2050" name="Picture 2" descr="https://encrypted-tbn3.gstatic.com/images?q=tbn:ANd9GcR_oZ_Zp5V_LXO6W1dxP7eg-Msrg5sZkwNVoAgJVljL6curPQxJ"/>
          <p:cNvPicPr>
            <a:picLocks noChangeAspect="1" noChangeArrowheads="1"/>
          </p:cNvPicPr>
          <p:nvPr/>
        </p:nvPicPr>
        <p:blipFill>
          <a:blip r:embed="rId2" cstate="print"/>
          <a:srcRect/>
          <a:stretch>
            <a:fillRect/>
          </a:stretch>
        </p:blipFill>
        <p:spPr bwMode="auto">
          <a:xfrm>
            <a:off x="1187624" y="3212976"/>
            <a:ext cx="2809875" cy="1628776"/>
          </a:xfrm>
          <a:prstGeom prst="rect">
            <a:avLst/>
          </a:prstGeom>
          <a:noFill/>
        </p:spPr>
      </p:pic>
      <p:pic>
        <p:nvPicPr>
          <p:cNvPr id="2052" name="Picture 4" descr="https://encrypted-tbn1.gstatic.com/images?q=tbn:ANd9GcREFZbu3X-Ly48fV3p4_eohbR039WIaNzjpNvi52mfUbExW5d7T"/>
          <p:cNvPicPr>
            <a:picLocks noChangeAspect="1" noChangeArrowheads="1"/>
          </p:cNvPicPr>
          <p:nvPr/>
        </p:nvPicPr>
        <p:blipFill>
          <a:blip r:embed="rId3" cstate="print"/>
          <a:srcRect/>
          <a:stretch>
            <a:fillRect/>
          </a:stretch>
        </p:blipFill>
        <p:spPr bwMode="auto">
          <a:xfrm>
            <a:off x="5652120" y="2204864"/>
            <a:ext cx="1771650" cy="1876425"/>
          </a:xfrm>
          <a:prstGeom prst="rect">
            <a:avLst/>
          </a:prstGeom>
          <a:noFill/>
        </p:spPr>
      </p:pic>
      <p:sp>
        <p:nvSpPr>
          <p:cNvPr id="5" name="4 - Ορθογώνιο"/>
          <p:cNvSpPr/>
          <p:nvPr/>
        </p:nvSpPr>
        <p:spPr>
          <a:xfrm>
            <a:off x="0" y="5373216"/>
            <a:ext cx="9144000" cy="646331"/>
          </a:xfrm>
          <a:prstGeom prst="rect">
            <a:avLst/>
          </a:prstGeom>
        </p:spPr>
        <p:txBody>
          <a:bodyPr wrap="square">
            <a:spAutoFit/>
          </a:bodyPr>
          <a:lstStyle/>
          <a:p>
            <a:r>
              <a:rPr lang="el-GR" dirty="0" smtClean="0"/>
              <a:t>https://docs.google.com/forms/d/1xbXCPzPEwIkSWv3GjNuU5rsJ5ubddPIOyYPU2RQoKQc/viewform?usp=send_form</a:t>
            </a:r>
            <a:endParaRPr lang="el-GR" dirty="0"/>
          </a:p>
        </p:txBody>
      </p:sp>
    </p:spTree>
  </p:cSld>
  <p:clrMapOvr>
    <a:masterClrMapping/>
  </p:clrMapOvr>
  <p:transition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92 - Υπότιτλος"/>
          <p:cNvSpPr>
            <a:spLocks noGrp="1"/>
          </p:cNvSpPr>
          <p:nvPr>
            <p:ph idx="1"/>
          </p:nvPr>
        </p:nvSpPr>
        <p:spPr>
          <a:xfrm>
            <a:off x="0" y="0"/>
            <a:ext cx="9144000" cy="6858000"/>
          </a:xfrm>
        </p:spPr>
        <p:txBody>
          <a:bodyPr>
            <a:normAutofit fontScale="25000" lnSpcReduction="20000"/>
          </a:bodyPr>
          <a:lstStyle/>
          <a:p>
            <a:pPr algn="l">
              <a:buNone/>
            </a:pPr>
            <a:r>
              <a:rPr lang="el-GR" sz="7200" u="sng" dirty="0" smtClean="0">
                <a:solidFill>
                  <a:schemeClr val="tx1"/>
                </a:solidFill>
              </a:rPr>
              <a:t>ΕΡΩΤΗΜΑΤΟΛΟΓΙΟ ΓΙΑ ΤΗΝ ΕΞΑΡΤΗΣΗ ΑΠΟ ΤΟ ΔΙΑΔΙΚΤΥΟ</a:t>
            </a:r>
            <a:endParaRPr lang="el-GR" sz="7200" dirty="0" smtClean="0">
              <a:solidFill>
                <a:schemeClr val="tx1"/>
              </a:solidFill>
            </a:endParaRPr>
          </a:p>
          <a:p>
            <a:pPr algn="l">
              <a:buNone/>
            </a:pPr>
            <a:endParaRPr lang="en-US" sz="7200" dirty="0" smtClean="0">
              <a:solidFill>
                <a:schemeClr val="tx1"/>
              </a:solidFill>
            </a:endParaRPr>
          </a:p>
          <a:p>
            <a:pPr algn="l">
              <a:buNone/>
            </a:pPr>
            <a:r>
              <a:rPr lang="el-GR" sz="7200" dirty="0" smtClean="0">
                <a:solidFill>
                  <a:schemeClr val="tx1"/>
                </a:solidFill>
              </a:rPr>
              <a:t>ΑΓΟΡΙ                          ΚΟΡΙΤΣΙ                                     ΤΑΞΗ:                                                                            </a:t>
            </a:r>
          </a:p>
          <a:p>
            <a:pPr lvl="0" algn="l">
              <a:buNone/>
            </a:pPr>
            <a:endParaRPr lang="en-US" sz="7200" b="1" dirty="0" smtClean="0">
              <a:solidFill>
                <a:schemeClr val="tx1"/>
              </a:solidFill>
            </a:endParaRPr>
          </a:p>
          <a:p>
            <a:pPr lvl="0" algn="l">
              <a:buNone/>
            </a:pPr>
            <a:r>
              <a:rPr lang="en-US" sz="7200" b="1" dirty="0" smtClean="0">
                <a:solidFill>
                  <a:schemeClr val="tx1"/>
                </a:solidFill>
              </a:rPr>
              <a:t>1)</a:t>
            </a:r>
            <a:r>
              <a:rPr lang="el-GR" sz="7200" b="1" dirty="0" smtClean="0">
                <a:solidFill>
                  <a:schemeClr val="tx1"/>
                </a:solidFill>
              </a:rPr>
              <a:t>Έχετε υπολογιστή;</a:t>
            </a:r>
            <a:endParaRPr lang="el-GR" sz="7200" dirty="0" smtClean="0">
              <a:solidFill>
                <a:schemeClr val="tx1"/>
              </a:solidFill>
            </a:endParaRPr>
          </a:p>
          <a:p>
            <a:pPr algn="l">
              <a:buNone/>
            </a:pPr>
            <a:r>
              <a:rPr lang="el-GR" sz="7200" dirty="0" smtClean="0">
                <a:solidFill>
                  <a:schemeClr val="tx1"/>
                </a:solidFill>
              </a:rPr>
              <a:t>   Ναι                   Όχι </a:t>
            </a:r>
          </a:p>
          <a:p>
            <a:pPr algn="l">
              <a:buNone/>
            </a:pPr>
            <a:endParaRPr lang="en-US" sz="7200" b="1" dirty="0" smtClean="0">
              <a:solidFill>
                <a:schemeClr val="tx1"/>
              </a:solidFill>
            </a:endParaRPr>
          </a:p>
          <a:p>
            <a:pPr algn="l">
              <a:buNone/>
            </a:pPr>
            <a:r>
              <a:rPr lang="el-GR" sz="7200" b="1" dirty="0" smtClean="0">
                <a:solidFill>
                  <a:schemeClr val="tx1"/>
                </a:solidFill>
              </a:rPr>
              <a:t>2.Αν ναι σε ποιο χώρο του σπιτιού βρίσκεται ο    Η/Υ που χρησιμοποιείτε;                                                             </a:t>
            </a:r>
            <a:endParaRPr lang="el-GR" sz="7200" dirty="0" smtClean="0">
              <a:solidFill>
                <a:schemeClr val="tx1"/>
              </a:solidFill>
            </a:endParaRPr>
          </a:p>
          <a:p>
            <a:pPr algn="l">
              <a:buNone/>
            </a:pPr>
            <a:r>
              <a:rPr lang="el-GR" sz="7200" dirty="0" smtClean="0">
                <a:solidFill>
                  <a:schemeClr val="tx1"/>
                </a:solidFill>
              </a:rPr>
              <a:t>Στο δωμάτιό σας              Στο καθιστικό                 Αλλού</a:t>
            </a:r>
          </a:p>
          <a:p>
            <a:pPr algn="l">
              <a:buNone/>
            </a:pPr>
            <a:r>
              <a:rPr lang="el-GR" sz="7200" dirty="0" smtClean="0">
                <a:solidFill>
                  <a:schemeClr val="tx1"/>
                </a:solidFill>
              </a:rPr>
              <a:t> </a:t>
            </a:r>
          </a:p>
          <a:p>
            <a:pPr algn="l">
              <a:buNone/>
            </a:pPr>
            <a:r>
              <a:rPr lang="el-GR" sz="7200" dirty="0" smtClean="0">
                <a:solidFill>
                  <a:schemeClr val="tx1"/>
                </a:solidFill>
              </a:rPr>
              <a:t> Αν αλλού σε ποιο χώρο ……………</a:t>
            </a:r>
          </a:p>
          <a:p>
            <a:pPr algn="l">
              <a:buNone/>
            </a:pPr>
            <a:r>
              <a:rPr lang="el-GR" sz="7200" dirty="0" smtClean="0">
                <a:solidFill>
                  <a:schemeClr val="tx1"/>
                </a:solidFill>
              </a:rPr>
              <a:t> </a:t>
            </a:r>
          </a:p>
          <a:p>
            <a:pPr algn="l">
              <a:buNone/>
            </a:pPr>
            <a:r>
              <a:rPr lang="el-GR" sz="7200" b="1" dirty="0" smtClean="0">
                <a:solidFill>
                  <a:schemeClr val="tx1"/>
                </a:solidFill>
              </a:rPr>
              <a:t>3)Πόσους υπολογιστές έχετε στο σπίτι;</a:t>
            </a:r>
            <a:endParaRPr lang="el-GR" sz="7200" dirty="0" smtClean="0">
              <a:solidFill>
                <a:schemeClr val="tx1"/>
              </a:solidFill>
            </a:endParaRPr>
          </a:p>
          <a:p>
            <a:pPr algn="l">
              <a:buNone/>
            </a:pPr>
            <a:r>
              <a:rPr lang="el-GR" sz="7200" dirty="0" smtClean="0">
                <a:solidFill>
                  <a:schemeClr val="tx1"/>
                </a:solidFill>
              </a:rPr>
              <a:t>Κανένα        1                             2                                    3              </a:t>
            </a:r>
          </a:p>
          <a:p>
            <a:pPr algn="l">
              <a:buNone/>
            </a:pPr>
            <a:r>
              <a:rPr lang="el-GR" sz="7200" dirty="0" smtClean="0">
                <a:solidFill>
                  <a:schemeClr val="tx1"/>
                </a:solidFill>
              </a:rPr>
              <a:t> </a:t>
            </a:r>
          </a:p>
          <a:p>
            <a:pPr algn="l">
              <a:buNone/>
            </a:pPr>
            <a:r>
              <a:rPr lang="el-GR" sz="7200" b="1" dirty="0" smtClean="0">
                <a:solidFill>
                  <a:schemeClr val="tx1"/>
                </a:solidFill>
              </a:rPr>
              <a:t>4)Έχετε  </a:t>
            </a:r>
            <a:r>
              <a:rPr lang="en-US" sz="7200" b="1" dirty="0" smtClean="0">
                <a:solidFill>
                  <a:schemeClr val="tx1"/>
                </a:solidFill>
              </a:rPr>
              <a:t>internet</a:t>
            </a:r>
            <a:r>
              <a:rPr lang="el-GR" sz="7200" b="1" dirty="0" smtClean="0">
                <a:solidFill>
                  <a:schemeClr val="tx1"/>
                </a:solidFill>
              </a:rPr>
              <a:t>;</a:t>
            </a:r>
            <a:endParaRPr lang="el-GR" sz="7200" dirty="0" smtClean="0">
              <a:solidFill>
                <a:schemeClr val="tx1"/>
              </a:solidFill>
            </a:endParaRPr>
          </a:p>
          <a:p>
            <a:pPr algn="l">
              <a:buNone/>
            </a:pPr>
            <a:r>
              <a:rPr lang="el-GR" sz="7200" dirty="0" smtClean="0">
                <a:solidFill>
                  <a:schemeClr val="tx1"/>
                </a:solidFill>
              </a:rPr>
              <a:t>Ναι                                 Όχι</a:t>
            </a:r>
          </a:p>
          <a:p>
            <a:pPr algn="l">
              <a:buNone/>
            </a:pPr>
            <a:r>
              <a:rPr lang="el-GR" sz="7200" b="1" dirty="0" smtClean="0">
                <a:solidFill>
                  <a:schemeClr val="tx1"/>
                </a:solidFill>
              </a:rPr>
              <a:t> </a:t>
            </a:r>
            <a:endParaRPr lang="el-GR" sz="7200" dirty="0" smtClean="0">
              <a:solidFill>
                <a:schemeClr val="tx1"/>
              </a:solidFill>
            </a:endParaRPr>
          </a:p>
          <a:p>
            <a:pPr algn="l">
              <a:buNone/>
            </a:pPr>
            <a:r>
              <a:rPr lang="el-GR" sz="7200" b="1" dirty="0" smtClean="0">
                <a:solidFill>
                  <a:schemeClr val="tx1"/>
                </a:solidFill>
              </a:rPr>
              <a:t>5)Θεωρείτε ότι το </a:t>
            </a:r>
            <a:r>
              <a:rPr lang="en-US" sz="7200" b="1" dirty="0" smtClean="0">
                <a:solidFill>
                  <a:schemeClr val="tx1"/>
                </a:solidFill>
              </a:rPr>
              <a:t>internet</a:t>
            </a:r>
            <a:r>
              <a:rPr lang="el-GR" sz="7200" b="1" dirty="0" smtClean="0">
                <a:solidFill>
                  <a:schemeClr val="tx1"/>
                </a:solidFill>
              </a:rPr>
              <a:t>  είναι ασφαλές;</a:t>
            </a:r>
            <a:endParaRPr lang="el-GR" sz="7200" dirty="0" smtClean="0">
              <a:solidFill>
                <a:schemeClr val="tx1"/>
              </a:solidFill>
            </a:endParaRPr>
          </a:p>
          <a:p>
            <a:pPr algn="l">
              <a:buNone/>
            </a:pPr>
            <a:r>
              <a:rPr lang="el-GR" sz="7200" dirty="0" smtClean="0">
                <a:solidFill>
                  <a:schemeClr val="tx1"/>
                </a:solidFill>
              </a:rPr>
              <a:t>Ναι                             Όχι</a:t>
            </a:r>
            <a:r>
              <a:rPr lang="el-GR" sz="7200" b="1" dirty="0" smtClean="0">
                <a:solidFill>
                  <a:schemeClr val="tx1"/>
                </a:solidFill>
              </a:rPr>
              <a:t> </a:t>
            </a:r>
            <a:endParaRPr lang="el-GR" sz="7200" dirty="0" smtClean="0">
              <a:solidFill>
                <a:schemeClr val="tx1"/>
              </a:solidFill>
            </a:endParaRPr>
          </a:p>
          <a:p>
            <a:pPr algn="l">
              <a:buNone/>
            </a:pPr>
            <a:endParaRPr lang="en-US" sz="7200" b="1" dirty="0" smtClean="0">
              <a:solidFill>
                <a:schemeClr val="tx1"/>
              </a:solidFill>
            </a:endParaRPr>
          </a:p>
          <a:p>
            <a:pPr algn="l">
              <a:buNone/>
            </a:pPr>
            <a:r>
              <a:rPr lang="el-GR" sz="7200" b="1" dirty="0" smtClean="0">
                <a:solidFill>
                  <a:schemeClr val="tx1"/>
                </a:solidFill>
              </a:rPr>
              <a:t>6)Πόση ώρα κάθεστε στον υπολογιστή;</a:t>
            </a:r>
            <a:endParaRPr lang="el-GR" sz="7200" dirty="0" smtClean="0">
              <a:solidFill>
                <a:schemeClr val="tx1"/>
              </a:solidFill>
            </a:endParaRPr>
          </a:p>
          <a:p>
            <a:pPr algn="l">
              <a:buNone/>
            </a:pPr>
            <a:r>
              <a:rPr lang="el-GR" sz="7200" dirty="0" smtClean="0">
                <a:solidFill>
                  <a:schemeClr val="tx1"/>
                </a:solidFill>
              </a:rPr>
              <a:t>30 λεπτά                  1 ώρα                1.5 ώρες                         παραπάνω</a:t>
            </a:r>
          </a:p>
          <a:p>
            <a:pPr algn="l">
              <a:buNone/>
            </a:pPr>
            <a:r>
              <a:rPr lang="el-GR" sz="7200" b="1" dirty="0" smtClean="0">
                <a:solidFill>
                  <a:schemeClr val="tx1"/>
                </a:solidFill>
              </a:rPr>
              <a:t> </a:t>
            </a:r>
            <a:endParaRPr lang="el-GR" sz="7200" dirty="0" smtClean="0">
              <a:solidFill>
                <a:schemeClr val="tx1"/>
              </a:solidFill>
            </a:endParaRPr>
          </a:p>
          <a:p>
            <a:pPr algn="l">
              <a:buNone/>
            </a:pPr>
            <a:r>
              <a:rPr lang="el-GR" sz="7200" b="1" dirty="0" smtClean="0">
                <a:solidFill>
                  <a:schemeClr val="tx1"/>
                </a:solidFill>
              </a:rPr>
              <a:t> </a:t>
            </a:r>
            <a:endParaRPr lang="el-GR" sz="7200" dirty="0" smtClean="0">
              <a:solidFill>
                <a:schemeClr val="tx1"/>
              </a:solidFill>
            </a:endParaRPr>
          </a:p>
          <a:p>
            <a:pPr>
              <a:buNone/>
            </a:pPr>
            <a:r>
              <a:rPr lang="el-GR" sz="7200" b="1" dirty="0" smtClean="0"/>
              <a:t> </a:t>
            </a:r>
            <a:endParaRPr lang="el-GR" sz="7200" dirty="0" smtClean="0"/>
          </a:p>
          <a:p>
            <a:endParaRPr lang="el-GR" dirty="0"/>
          </a:p>
        </p:txBody>
      </p:sp>
    </p:spTree>
  </p:cSld>
  <p:clrMapOvr>
    <a:masterClrMapping/>
  </p:clrMapOvr>
  <p:transition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55000" lnSpcReduction="20000"/>
          </a:bodyPr>
          <a:lstStyle/>
          <a:p>
            <a:pPr>
              <a:buNone/>
            </a:pPr>
            <a:r>
              <a:rPr lang="el-GR" b="1" dirty="0" smtClean="0"/>
              <a:t>7)Τι κάνεις στον υπολογιστή;</a:t>
            </a:r>
            <a:endParaRPr lang="el-GR" dirty="0" smtClean="0"/>
          </a:p>
          <a:p>
            <a:pPr>
              <a:buNone/>
            </a:pPr>
            <a:r>
              <a:rPr lang="el-GR" dirty="0" smtClean="0"/>
              <a:t>Παίζεις                Ακούς Μουσική             Βρίσκεις πληροφορίες                 </a:t>
            </a:r>
          </a:p>
          <a:p>
            <a:pPr>
              <a:buNone/>
            </a:pPr>
            <a:r>
              <a:rPr lang="el-GR" dirty="0" smtClean="0"/>
              <a:t>άλλο           </a:t>
            </a:r>
          </a:p>
          <a:p>
            <a:pPr>
              <a:buNone/>
            </a:pPr>
            <a:r>
              <a:rPr lang="el-GR" dirty="0" smtClean="0"/>
              <a:t>Γράψε τι άλλο………………………………………………………………</a:t>
            </a:r>
          </a:p>
          <a:p>
            <a:pPr>
              <a:buNone/>
            </a:pPr>
            <a:r>
              <a:rPr lang="el-GR" b="1" dirty="0" smtClean="0"/>
              <a:t>8) Συνομιλείς  στο  </a:t>
            </a:r>
            <a:r>
              <a:rPr lang="en-US" b="1" dirty="0" smtClean="0"/>
              <a:t>internet</a:t>
            </a:r>
            <a:r>
              <a:rPr lang="el-GR" b="1" dirty="0" smtClean="0"/>
              <a:t> με αγνώστους;	</a:t>
            </a:r>
            <a:endParaRPr lang="el-GR" dirty="0" smtClean="0"/>
          </a:p>
          <a:p>
            <a:pPr>
              <a:buNone/>
            </a:pPr>
            <a:r>
              <a:rPr lang="el-GR" dirty="0" smtClean="0"/>
              <a:t>Ναι                        Όχι</a:t>
            </a:r>
          </a:p>
          <a:p>
            <a:pPr>
              <a:buNone/>
            </a:pPr>
            <a:r>
              <a:rPr lang="el-GR" b="1" dirty="0" smtClean="0"/>
              <a:t>9) Στο </a:t>
            </a:r>
            <a:r>
              <a:rPr lang="en-US" b="1" dirty="0" smtClean="0"/>
              <a:t>internet</a:t>
            </a:r>
            <a:r>
              <a:rPr lang="el-GR" b="1" dirty="0" smtClean="0"/>
              <a:t> ανεβάζεις  προσωπικά σου στοιχεία ;</a:t>
            </a:r>
            <a:endParaRPr lang="el-GR" dirty="0" smtClean="0"/>
          </a:p>
          <a:p>
            <a:pPr>
              <a:buNone/>
            </a:pPr>
            <a:r>
              <a:rPr lang="el-GR" dirty="0" smtClean="0"/>
              <a:t>Ναι                              Όχι</a:t>
            </a:r>
          </a:p>
          <a:p>
            <a:pPr>
              <a:buNone/>
            </a:pPr>
            <a:r>
              <a:rPr lang="el-GR" b="1" dirty="0" smtClean="0"/>
              <a:t>10) Από που συνήθως έχεις πρόσβαση στο </a:t>
            </a:r>
            <a:r>
              <a:rPr lang="en-US" b="1" dirty="0" smtClean="0"/>
              <a:t>internet</a:t>
            </a:r>
            <a:r>
              <a:rPr lang="el-GR" b="1" dirty="0" smtClean="0"/>
              <a:t>;</a:t>
            </a:r>
            <a:endParaRPr lang="el-GR" dirty="0" smtClean="0"/>
          </a:p>
          <a:p>
            <a:pPr>
              <a:buNone/>
            </a:pPr>
            <a:r>
              <a:rPr lang="el-GR" dirty="0" smtClean="0"/>
              <a:t>Σπίτι                         </a:t>
            </a:r>
            <a:r>
              <a:rPr lang="en-US" dirty="0" smtClean="0"/>
              <a:t>internet cafe</a:t>
            </a:r>
            <a:r>
              <a:rPr lang="el-GR" dirty="0" smtClean="0"/>
              <a:t>              Σχολείο                        άλλου</a:t>
            </a:r>
          </a:p>
          <a:p>
            <a:pPr>
              <a:buNone/>
            </a:pPr>
            <a:r>
              <a:rPr lang="el-GR" b="1" dirty="0" smtClean="0"/>
              <a:t>11) Συμμετέχεις σε κάποιο μέσο κοινωνικής δικτύωσης ;</a:t>
            </a:r>
            <a:endParaRPr lang="el-GR" dirty="0" smtClean="0"/>
          </a:p>
          <a:p>
            <a:pPr>
              <a:buNone/>
            </a:pPr>
            <a:r>
              <a:rPr lang="el-GR" dirty="0" smtClean="0"/>
              <a:t>Ναι                              Όχι</a:t>
            </a:r>
          </a:p>
          <a:p>
            <a:pPr>
              <a:buNone/>
            </a:pPr>
            <a:r>
              <a:rPr lang="el-GR" b="1" dirty="0" smtClean="0"/>
              <a:t>12) Δεχτήκατε ποτέ παρενόχληση ή απειλές στο διαδίκτυο;</a:t>
            </a:r>
            <a:endParaRPr lang="el-GR" dirty="0" smtClean="0"/>
          </a:p>
          <a:p>
            <a:pPr>
              <a:buNone/>
            </a:pPr>
            <a:r>
              <a:rPr lang="el-GR" dirty="0" smtClean="0"/>
              <a:t>Ναι                                 Όχι</a:t>
            </a:r>
          </a:p>
          <a:p>
            <a:pPr>
              <a:buNone/>
            </a:pPr>
            <a:r>
              <a:rPr lang="el-GR" b="1" dirty="0" smtClean="0"/>
              <a:t>13) Νομίζετε ότι το </a:t>
            </a:r>
            <a:r>
              <a:rPr lang="en-US" b="1" dirty="0" smtClean="0"/>
              <a:t>Internet</a:t>
            </a:r>
            <a:r>
              <a:rPr lang="el-GR" b="1" dirty="0" smtClean="0"/>
              <a:t> μπορεί να προκαλέσει μέχρι και εξάρτηση σε έναν χρήστη;</a:t>
            </a:r>
            <a:endParaRPr lang="el-GR" dirty="0" smtClean="0"/>
          </a:p>
          <a:p>
            <a:pPr>
              <a:buNone/>
            </a:pPr>
            <a:r>
              <a:rPr lang="el-GR" dirty="0" smtClean="0"/>
              <a:t>Ναι                         Όχι                       </a:t>
            </a:r>
          </a:p>
          <a:p>
            <a:pPr>
              <a:buNone/>
            </a:pPr>
            <a:r>
              <a:rPr lang="el-GR" b="1" dirty="0" smtClean="0"/>
              <a:t>14)Υπήρξαν φορές που νιώσατε ανησυχία και δυσάρεστα συναισθήματα γιατί δεν μπορούσατε να έχετε πρόσβαση στο </a:t>
            </a:r>
            <a:r>
              <a:rPr lang="en-US" b="1" dirty="0" smtClean="0"/>
              <a:t>Internet</a:t>
            </a:r>
            <a:r>
              <a:rPr lang="el-GR" b="1" dirty="0" smtClean="0"/>
              <a:t>;</a:t>
            </a:r>
            <a:endParaRPr lang="el-GR" dirty="0" smtClean="0"/>
          </a:p>
          <a:p>
            <a:pPr>
              <a:buNone/>
            </a:pPr>
            <a:r>
              <a:rPr lang="el-GR" dirty="0" smtClean="0"/>
              <a:t>Ναι                         Όχι                       </a:t>
            </a:r>
          </a:p>
          <a:p>
            <a:pPr>
              <a:buNone/>
            </a:pPr>
            <a:r>
              <a:rPr lang="el-GR" b="1" dirty="0" smtClean="0"/>
              <a:t>15) Κατά την άποψη σας ,πόσο απαραίτητη είναι η ενημέρωση μαθητών για τον εθισμό στο διαδίκτυο;</a:t>
            </a:r>
            <a:endParaRPr lang="el-GR" dirty="0" smtClean="0"/>
          </a:p>
          <a:p>
            <a:pPr>
              <a:buNone/>
            </a:pPr>
            <a:r>
              <a:rPr lang="el-GR" dirty="0" smtClean="0"/>
              <a:t>Πολύ             Λίγο                Καθόλου</a:t>
            </a:r>
          </a:p>
          <a:p>
            <a:r>
              <a:rPr lang="el-GR" dirty="0" smtClean="0"/>
              <a:t>Κυκλώστε την αλήθεια !!! ΤΟ ΕΡΩΤΗΜΑΤΟΛΟΓΙΟ ΠΡΕΠΕΙ ΝΑ ΕΙΝΑΙ ΑΝΩΝΥΜΟ!!!!!!!!!!!!!!!</a:t>
            </a:r>
          </a:p>
          <a:p>
            <a:endParaRPr lang="el-GR" dirty="0"/>
          </a:p>
        </p:txBody>
      </p:sp>
    </p:spTree>
  </p:cSld>
  <p:clrMapOvr>
    <a:masterClrMapping/>
  </p:clrMapOvr>
  <p:transition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0" y="-7"/>
          <a:ext cx="9144000" cy="6858006"/>
        </p:xfrm>
        <a:graphic>
          <a:graphicData uri="http://schemas.openxmlformats.org/drawingml/2006/table">
            <a:tbl>
              <a:tblPr/>
              <a:tblGrid>
                <a:gridCol w="6443268">
                  <a:extLst>
                    <a:ext uri="{9D8B030D-6E8A-4147-A177-3AD203B41FA5}">
                      <a16:colId xmlns:a16="http://schemas.microsoft.com/office/drawing/2014/main" val="20000"/>
                    </a:ext>
                  </a:extLst>
                </a:gridCol>
                <a:gridCol w="2700732">
                  <a:extLst>
                    <a:ext uri="{9D8B030D-6E8A-4147-A177-3AD203B41FA5}">
                      <a16:colId xmlns:a16="http://schemas.microsoft.com/office/drawing/2014/main" val="20001"/>
                    </a:ext>
                  </a:extLst>
                </a:gridCol>
              </a:tblGrid>
              <a:tr h="1250584">
                <a:tc gridSpan="2">
                  <a:txBody>
                    <a:bodyPr/>
                    <a:lstStyle/>
                    <a:p>
                      <a:pPr algn="ctr">
                        <a:lnSpc>
                          <a:spcPct val="150000"/>
                        </a:lnSpc>
                        <a:spcAft>
                          <a:spcPts val="0"/>
                        </a:spcAft>
                      </a:pPr>
                      <a:r>
                        <a:rPr lang="el-GR" sz="1600" b="1" dirty="0">
                          <a:latin typeface="Calibri"/>
                          <a:ea typeface="MS Mincho"/>
                          <a:cs typeface="Times New Roman"/>
                        </a:rPr>
                        <a:t>Ονομαστικός κατάλογος των μαθητών που συμμετέχουν στο </a:t>
                      </a:r>
                      <a:endParaRPr lang="el-GR" sz="1600" dirty="0">
                        <a:latin typeface="Calibri"/>
                        <a:ea typeface="Calibri"/>
                        <a:cs typeface="Times New Roman"/>
                      </a:endParaRPr>
                    </a:p>
                    <a:p>
                      <a:pPr algn="ctr">
                        <a:lnSpc>
                          <a:spcPct val="150000"/>
                        </a:lnSpc>
                        <a:spcAft>
                          <a:spcPts val="0"/>
                        </a:spcAft>
                      </a:pPr>
                      <a:r>
                        <a:rPr lang="el-GR" sz="1600" b="1" dirty="0">
                          <a:latin typeface="Calibri"/>
                          <a:ea typeface="MS Mincho"/>
                          <a:cs typeface="Times New Roman"/>
                        </a:rPr>
                        <a:t>Θεματικό Δίκτυο «Ασφάλεια σ</a:t>
                      </a:r>
                      <a:r>
                        <a:rPr lang="el-GR" sz="1600" b="1" i="1" dirty="0">
                          <a:latin typeface="Calibri"/>
                          <a:ea typeface="MS Mincho"/>
                          <a:cs typeface="Times New Roman"/>
                        </a:rPr>
                        <a:t>το διαδίκτυο»</a:t>
                      </a:r>
                      <a:endParaRPr lang="el-GR" sz="1600" dirty="0">
                        <a:latin typeface="Calibri"/>
                        <a:ea typeface="Calibri"/>
                        <a:cs typeface="Times New Roman"/>
                      </a:endParaRPr>
                    </a:p>
                    <a:p>
                      <a:pPr algn="ctr">
                        <a:lnSpc>
                          <a:spcPct val="150000"/>
                        </a:lnSpc>
                        <a:spcAft>
                          <a:spcPts val="0"/>
                        </a:spcAft>
                      </a:pPr>
                      <a:r>
                        <a:rPr lang="el-GR" sz="1600" b="1" dirty="0">
                          <a:latin typeface="Calibri"/>
                          <a:ea typeface="MS Mincho"/>
                          <a:cs typeface="Times New Roman"/>
                        </a:rPr>
                        <a:t>του σχολείου «Δημοτικό Σχολείο </a:t>
                      </a:r>
                      <a:r>
                        <a:rPr lang="el-GR" sz="1600" b="1" dirty="0" err="1" smtClean="0">
                          <a:latin typeface="Calibri"/>
                          <a:ea typeface="MS Mincho"/>
                          <a:cs typeface="Times New Roman"/>
                        </a:rPr>
                        <a:t>Ζερβοχωρίων</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BD4B4"/>
                    </a:solidFill>
                  </a:tcPr>
                </a:tc>
                <a:tc hMerge="1">
                  <a:txBody>
                    <a:bodyPr/>
                    <a:lstStyle/>
                    <a:p>
                      <a:endParaRPr lang="el-GR"/>
                    </a:p>
                  </a:txBody>
                  <a:tcPr/>
                </a:tc>
                <a:extLst>
                  <a:ext uri="{0D108BD9-81ED-4DB2-BD59-A6C34878D82A}">
                    <a16:rowId xmlns:a16="http://schemas.microsoft.com/office/drawing/2014/main" val="10000"/>
                  </a:ext>
                </a:extLst>
              </a:tr>
              <a:tr h="290540">
                <a:tc gridSpan="2">
                  <a:txBody>
                    <a:bodyPr/>
                    <a:lstStyle/>
                    <a:p>
                      <a:pPr>
                        <a:lnSpc>
                          <a:spcPct val="115000"/>
                        </a:lnSpc>
                        <a:spcBef>
                          <a:spcPts val="300"/>
                        </a:spcBef>
                        <a:spcAft>
                          <a:spcPts val="300"/>
                        </a:spcAft>
                      </a:pPr>
                      <a:r>
                        <a:rPr lang="el-GR" sz="1600" b="1" dirty="0" smtClean="0">
                          <a:latin typeface="Calibri"/>
                          <a:ea typeface="MS Mincho"/>
                          <a:cs typeface="Times New Roman"/>
                        </a:rPr>
                        <a:t>Διευθυντής </a:t>
                      </a:r>
                      <a:r>
                        <a:rPr lang="el-GR" sz="1600" b="1" dirty="0">
                          <a:latin typeface="Calibri"/>
                          <a:ea typeface="MS Mincho"/>
                          <a:cs typeface="Times New Roman"/>
                        </a:rPr>
                        <a:t>σχολείου: </a:t>
                      </a:r>
                      <a:r>
                        <a:rPr lang="el-GR" sz="1600" b="1" dirty="0" smtClean="0">
                          <a:latin typeface="Calibri"/>
                          <a:ea typeface="MS Mincho"/>
                          <a:cs typeface="Times New Roman"/>
                        </a:rPr>
                        <a:t>Αρβανίτης</a:t>
                      </a:r>
                      <a:r>
                        <a:rPr lang="el-GR" sz="1600" b="1" baseline="0" dirty="0" smtClean="0">
                          <a:latin typeface="Calibri"/>
                          <a:ea typeface="MS Mincho"/>
                          <a:cs typeface="Times New Roman"/>
                        </a:rPr>
                        <a:t> Ευάγγελος</a:t>
                      </a:r>
                      <a:endParaRPr lang="el-GR" sz="1600" dirty="0">
                        <a:latin typeface="Calibri"/>
                        <a:ea typeface="Calibri"/>
                        <a:cs typeface="Times New Roman"/>
                      </a:endParaRPr>
                    </a:p>
                  </a:txBody>
                  <a:tcPr marL="61648" marR="61648" marT="0" marB="0" anchor="ctr">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1"/>
                  </a:ext>
                </a:extLst>
              </a:tr>
              <a:tr h="290540">
                <a:tc gridSpan="2">
                  <a:txBody>
                    <a:bodyPr/>
                    <a:lstStyle/>
                    <a:p>
                      <a:pPr>
                        <a:lnSpc>
                          <a:spcPct val="115000"/>
                        </a:lnSpc>
                        <a:spcBef>
                          <a:spcPts val="300"/>
                        </a:spcBef>
                        <a:spcAft>
                          <a:spcPts val="300"/>
                        </a:spcAft>
                      </a:pPr>
                      <a:r>
                        <a:rPr lang="el-GR" sz="1600" b="1" dirty="0" smtClean="0">
                          <a:latin typeface="Calibri"/>
                          <a:ea typeface="MS Mincho"/>
                          <a:cs typeface="Times New Roman"/>
                        </a:rPr>
                        <a:t>Υπεύθυνος</a:t>
                      </a:r>
                      <a:r>
                        <a:rPr lang="el-GR" sz="1600" b="1" baseline="0" dirty="0" smtClean="0">
                          <a:latin typeface="Calibri"/>
                          <a:ea typeface="MS Mincho"/>
                          <a:cs typeface="Times New Roman"/>
                        </a:rPr>
                        <a:t> </a:t>
                      </a:r>
                      <a:r>
                        <a:rPr lang="el-GR" sz="1600" b="1" dirty="0" smtClean="0">
                          <a:latin typeface="Calibri"/>
                          <a:ea typeface="MS Mincho"/>
                          <a:cs typeface="Times New Roman"/>
                        </a:rPr>
                        <a:t>εκπαιδευτικός: </a:t>
                      </a:r>
                      <a:r>
                        <a:rPr lang="el-GR" sz="1600" b="1" dirty="0" err="1" smtClean="0">
                          <a:latin typeface="Calibri"/>
                          <a:ea typeface="MS Mincho"/>
                          <a:cs typeface="Times New Roman"/>
                        </a:rPr>
                        <a:t>Φυλαχτός</a:t>
                      </a:r>
                      <a:r>
                        <a:rPr lang="el-GR" sz="1600" b="1" baseline="0" dirty="0" smtClean="0">
                          <a:latin typeface="Calibri"/>
                          <a:ea typeface="MS Mincho"/>
                          <a:cs typeface="Times New Roman"/>
                        </a:rPr>
                        <a:t> Χρήστος</a:t>
                      </a:r>
                      <a:endParaRPr lang="el-GR" sz="1600" dirty="0">
                        <a:latin typeface="Calibri"/>
                        <a:ea typeface="Calibri"/>
                        <a:cs typeface="Times New Roman"/>
                      </a:endParaRPr>
                    </a:p>
                  </a:txBody>
                  <a:tcPr marL="61648" marR="61648" marT="0" marB="0" anchor="ctr">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2"/>
                  </a:ext>
                </a:extLst>
              </a:tr>
              <a:tr h="581080">
                <a:tc>
                  <a:txBody>
                    <a:bodyPr/>
                    <a:lstStyle/>
                    <a:p>
                      <a:pPr algn="ctr">
                        <a:lnSpc>
                          <a:spcPct val="115000"/>
                        </a:lnSpc>
                        <a:spcAft>
                          <a:spcPts val="0"/>
                        </a:spcAft>
                      </a:pPr>
                      <a:r>
                        <a:rPr lang="el-GR" sz="1600" b="1" i="1" dirty="0">
                          <a:latin typeface="Calibri"/>
                          <a:ea typeface="MS Mincho"/>
                          <a:cs typeface="Times New Roman"/>
                        </a:rPr>
                        <a:t>Ονοματεπώνυμο  μαθητή/</a:t>
                      </a:r>
                      <a:r>
                        <a:rPr lang="el-GR" sz="1600" b="1" i="1" dirty="0" err="1">
                          <a:latin typeface="Calibri"/>
                          <a:ea typeface="MS Mincho"/>
                          <a:cs typeface="Times New Roman"/>
                        </a:rPr>
                        <a:t>τριας</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BD4B4"/>
                    </a:solidFill>
                  </a:tcPr>
                </a:tc>
                <a:tc>
                  <a:txBody>
                    <a:bodyPr/>
                    <a:lstStyle/>
                    <a:p>
                      <a:pPr algn="ctr">
                        <a:lnSpc>
                          <a:spcPct val="115000"/>
                        </a:lnSpc>
                        <a:spcAft>
                          <a:spcPts val="0"/>
                        </a:spcAft>
                      </a:pPr>
                      <a:r>
                        <a:rPr lang="el-GR" sz="1600" b="1" i="1" dirty="0">
                          <a:latin typeface="Calibri"/>
                          <a:ea typeface="MS Mincho"/>
                          <a:cs typeface="Times New Roman"/>
                        </a:rPr>
                        <a:t> Τάξη: </a:t>
                      </a:r>
                      <a:endParaRPr lang="el-GR" sz="1600" dirty="0">
                        <a:latin typeface="Calibri"/>
                        <a:ea typeface="Calibri"/>
                        <a:cs typeface="Times New Roman"/>
                      </a:endParaRPr>
                    </a:p>
                    <a:p>
                      <a:pPr algn="ctr">
                        <a:lnSpc>
                          <a:spcPct val="115000"/>
                        </a:lnSpc>
                        <a:spcAft>
                          <a:spcPts val="0"/>
                        </a:spcAft>
                      </a:pPr>
                      <a:r>
                        <a:rPr lang="el-GR" sz="1600" b="1" i="1" dirty="0">
                          <a:latin typeface="Calibri"/>
                          <a:ea typeface="MS Mincho"/>
                          <a:cs typeface="Times New Roman"/>
                        </a:rPr>
                        <a:t>Τμήμα: </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BD4B4"/>
                    </a:solidFill>
                  </a:tcPr>
                </a:tc>
                <a:extLst>
                  <a:ext uri="{0D108BD9-81ED-4DB2-BD59-A6C34878D82A}">
                    <a16:rowId xmlns:a16="http://schemas.microsoft.com/office/drawing/2014/main" val="10003"/>
                  </a:ext>
                </a:extLst>
              </a:tr>
              <a:tr h="319594">
                <a:tc>
                  <a:txBody>
                    <a:bodyPr/>
                    <a:lstStyle/>
                    <a:p>
                      <a:pPr>
                        <a:lnSpc>
                          <a:spcPct val="115000"/>
                        </a:lnSpc>
                        <a:spcAft>
                          <a:spcPts val="0"/>
                        </a:spcAft>
                      </a:pPr>
                      <a:r>
                        <a:rPr lang="el-GR" sz="1200" dirty="0">
                          <a:latin typeface="Times New Roman"/>
                          <a:ea typeface="MS Mincho"/>
                          <a:cs typeface="Times New Roman"/>
                        </a:rPr>
                        <a:t>Δημητρίου Ευστράτιος </a:t>
                      </a:r>
                      <a:endParaRPr lang="el-GR" sz="1100" dirty="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04"/>
                  </a:ext>
                </a:extLst>
              </a:tr>
              <a:tr h="319594">
                <a:tc>
                  <a:txBody>
                    <a:bodyPr/>
                    <a:lstStyle/>
                    <a:p>
                      <a:pPr>
                        <a:lnSpc>
                          <a:spcPct val="115000"/>
                        </a:lnSpc>
                        <a:spcAft>
                          <a:spcPts val="0"/>
                        </a:spcAft>
                      </a:pPr>
                      <a:r>
                        <a:rPr lang="el-GR" sz="1200">
                          <a:latin typeface="Times New Roman"/>
                          <a:ea typeface="MS Mincho"/>
                          <a:cs typeface="Times New Roman"/>
                        </a:rPr>
                        <a:t>Καρίκας Άγγελος</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05"/>
                  </a:ext>
                </a:extLst>
              </a:tr>
              <a:tr h="319594">
                <a:tc>
                  <a:txBody>
                    <a:bodyPr/>
                    <a:lstStyle/>
                    <a:p>
                      <a:pPr>
                        <a:lnSpc>
                          <a:spcPct val="115000"/>
                        </a:lnSpc>
                        <a:spcAft>
                          <a:spcPts val="0"/>
                        </a:spcAft>
                      </a:pPr>
                      <a:r>
                        <a:rPr lang="el-GR" sz="1200">
                          <a:latin typeface="Times New Roman"/>
                          <a:ea typeface="MS Mincho"/>
                          <a:cs typeface="Times New Roman"/>
                        </a:rPr>
                        <a:t>Ντεβετζής Ραφαήλ</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06"/>
                  </a:ext>
                </a:extLst>
              </a:tr>
              <a:tr h="319594">
                <a:tc>
                  <a:txBody>
                    <a:bodyPr/>
                    <a:lstStyle/>
                    <a:p>
                      <a:pPr>
                        <a:lnSpc>
                          <a:spcPct val="115000"/>
                        </a:lnSpc>
                        <a:spcAft>
                          <a:spcPts val="0"/>
                        </a:spcAft>
                      </a:pPr>
                      <a:r>
                        <a:rPr lang="el-GR" sz="1200">
                          <a:latin typeface="Times New Roman"/>
                          <a:ea typeface="MS Mincho"/>
                          <a:cs typeface="Times New Roman"/>
                        </a:rPr>
                        <a:t>Σαμάνης Δημήτριος</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07"/>
                  </a:ext>
                </a:extLst>
              </a:tr>
              <a:tr h="319594">
                <a:tc>
                  <a:txBody>
                    <a:bodyPr/>
                    <a:lstStyle/>
                    <a:p>
                      <a:pPr>
                        <a:lnSpc>
                          <a:spcPct val="115000"/>
                        </a:lnSpc>
                        <a:spcAft>
                          <a:spcPts val="0"/>
                        </a:spcAft>
                      </a:pPr>
                      <a:r>
                        <a:rPr lang="el-GR" sz="1200">
                          <a:latin typeface="Times New Roman"/>
                          <a:ea typeface="MS Mincho"/>
                          <a:cs typeface="Times New Roman"/>
                        </a:rPr>
                        <a:t>Τζιμιτρέας Γεώργιος</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08"/>
                  </a:ext>
                </a:extLst>
              </a:tr>
              <a:tr h="290540">
                <a:tc>
                  <a:txBody>
                    <a:bodyPr/>
                    <a:lstStyle/>
                    <a:p>
                      <a:pPr>
                        <a:lnSpc>
                          <a:spcPct val="115000"/>
                        </a:lnSpc>
                        <a:spcAft>
                          <a:spcPts val="0"/>
                        </a:spcAft>
                      </a:pPr>
                      <a:r>
                        <a:rPr lang="el-GR" sz="1200">
                          <a:latin typeface="Times New Roman"/>
                          <a:ea typeface="MS Mincho"/>
                          <a:cs typeface="Times New Roman"/>
                        </a:rPr>
                        <a:t>Βαρβαριώτου Τριανταφυλλιά</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09"/>
                  </a:ext>
                </a:extLst>
              </a:tr>
              <a:tr h="319594">
                <a:tc>
                  <a:txBody>
                    <a:bodyPr/>
                    <a:lstStyle/>
                    <a:p>
                      <a:pPr>
                        <a:lnSpc>
                          <a:spcPct val="115000"/>
                        </a:lnSpc>
                        <a:spcAft>
                          <a:spcPts val="0"/>
                        </a:spcAft>
                      </a:pPr>
                      <a:r>
                        <a:rPr lang="el-GR" sz="1200">
                          <a:latin typeface="Times New Roman"/>
                          <a:ea typeface="MS Mincho"/>
                          <a:cs typeface="Times New Roman"/>
                        </a:rPr>
                        <a:t>Βαρβαριώτου Χρυσάνθη</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10"/>
                  </a:ext>
                </a:extLst>
              </a:tr>
              <a:tr h="319594">
                <a:tc>
                  <a:txBody>
                    <a:bodyPr/>
                    <a:lstStyle/>
                    <a:p>
                      <a:pPr>
                        <a:lnSpc>
                          <a:spcPct val="115000"/>
                        </a:lnSpc>
                        <a:spcAft>
                          <a:spcPts val="0"/>
                        </a:spcAft>
                      </a:pPr>
                      <a:r>
                        <a:rPr lang="el-GR" sz="1200">
                          <a:latin typeface="Times New Roman"/>
                          <a:ea typeface="MS Mincho"/>
                          <a:cs typeface="Times New Roman"/>
                        </a:rPr>
                        <a:t>Διαμαντή Στυλιανή - Ευαγγελία</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11"/>
                  </a:ext>
                </a:extLst>
              </a:tr>
              <a:tr h="319594">
                <a:tc>
                  <a:txBody>
                    <a:bodyPr/>
                    <a:lstStyle/>
                    <a:p>
                      <a:pPr>
                        <a:lnSpc>
                          <a:spcPct val="115000"/>
                        </a:lnSpc>
                        <a:spcAft>
                          <a:spcPts val="0"/>
                        </a:spcAft>
                      </a:pPr>
                      <a:r>
                        <a:rPr lang="el-GR" sz="1200">
                          <a:latin typeface="Times New Roman"/>
                          <a:ea typeface="MS Mincho"/>
                          <a:cs typeface="Times New Roman"/>
                        </a:rPr>
                        <a:t>Μαύρου Ξανθή</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12"/>
                  </a:ext>
                </a:extLst>
              </a:tr>
              <a:tr h="319594">
                <a:tc>
                  <a:txBody>
                    <a:bodyPr/>
                    <a:lstStyle/>
                    <a:p>
                      <a:pPr>
                        <a:lnSpc>
                          <a:spcPct val="115000"/>
                        </a:lnSpc>
                        <a:spcAft>
                          <a:spcPts val="0"/>
                        </a:spcAft>
                      </a:pPr>
                      <a:r>
                        <a:rPr lang="el-GR" sz="1200">
                          <a:latin typeface="Times New Roman"/>
                          <a:ea typeface="MS Mincho"/>
                          <a:cs typeface="Times New Roman"/>
                        </a:rPr>
                        <a:t>Μαυρουδή Στυλιανή</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13"/>
                  </a:ext>
                </a:extLst>
              </a:tr>
              <a:tr h="319594">
                <a:tc>
                  <a:txBody>
                    <a:bodyPr/>
                    <a:lstStyle/>
                    <a:p>
                      <a:pPr>
                        <a:lnSpc>
                          <a:spcPct val="115000"/>
                        </a:lnSpc>
                        <a:spcAft>
                          <a:spcPts val="0"/>
                        </a:spcAft>
                      </a:pPr>
                      <a:r>
                        <a:rPr lang="el-GR" sz="1200">
                          <a:latin typeface="Times New Roman"/>
                          <a:ea typeface="MS Mincho"/>
                          <a:cs typeface="Times New Roman"/>
                        </a:rPr>
                        <a:t>Παλιούρα Βασιλική</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14"/>
                  </a:ext>
                </a:extLst>
              </a:tr>
              <a:tr h="319594">
                <a:tc>
                  <a:txBody>
                    <a:bodyPr/>
                    <a:lstStyle/>
                    <a:p>
                      <a:pPr>
                        <a:lnSpc>
                          <a:spcPct val="115000"/>
                        </a:lnSpc>
                        <a:spcAft>
                          <a:spcPts val="0"/>
                        </a:spcAft>
                      </a:pPr>
                      <a:r>
                        <a:rPr lang="el-GR" sz="1200">
                          <a:latin typeface="Times New Roman"/>
                          <a:ea typeface="MS Mincho"/>
                          <a:cs typeface="Times New Roman"/>
                        </a:rPr>
                        <a:t>Παπαχρήστου Ελένη</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15"/>
                  </a:ext>
                </a:extLst>
              </a:tr>
              <a:tr h="319594">
                <a:tc>
                  <a:txBody>
                    <a:bodyPr/>
                    <a:lstStyle/>
                    <a:p>
                      <a:pPr>
                        <a:lnSpc>
                          <a:spcPct val="115000"/>
                        </a:lnSpc>
                        <a:spcAft>
                          <a:spcPts val="0"/>
                        </a:spcAft>
                      </a:pPr>
                      <a:r>
                        <a:rPr lang="el-GR" sz="1200">
                          <a:latin typeface="Times New Roman"/>
                          <a:ea typeface="MS Mincho"/>
                          <a:cs typeface="Times New Roman"/>
                        </a:rPr>
                        <a:t>Πιτσιόρλα Μαρία</a:t>
                      </a:r>
                      <a:endParaRPr lang="el-GR" sz="110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16"/>
                  </a:ext>
                </a:extLst>
              </a:tr>
              <a:tr h="319594">
                <a:tc>
                  <a:txBody>
                    <a:bodyPr/>
                    <a:lstStyle/>
                    <a:p>
                      <a:pPr>
                        <a:lnSpc>
                          <a:spcPct val="115000"/>
                        </a:lnSpc>
                        <a:spcAft>
                          <a:spcPts val="0"/>
                        </a:spcAft>
                      </a:pPr>
                      <a:r>
                        <a:rPr lang="el-GR" sz="1200" dirty="0">
                          <a:latin typeface="Times New Roman"/>
                          <a:ea typeface="MS Mincho"/>
                          <a:cs typeface="Times New Roman"/>
                        </a:rPr>
                        <a:t>Φυλαχτού Αικατερίνη </a:t>
                      </a:r>
                      <a:endParaRPr lang="el-GR" sz="1100" dirty="0">
                        <a:latin typeface="Calibri"/>
                        <a:ea typeface="Calibri"/>
                        <a:cs typeface="Times New Roman"/>
                      </a:endParaRPr>
                    </a:p>
                  </a:txBody>
                  <a:tcPr marL="68580" marR="68580"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tc>
                  <a:txBody>
                    <a:bodyPr/>
                    <a:lstStyle/>
                    <a:p>
                      <a:pPr algn="ctr">
                        <a:lnSpc>
                          <a:spcPct val="115000"/>
                        </a:lnSpc>
                        <a:spcAft>
                          <a:spcPts val="0"/>
                        </a:spcAft>
                      </a:pPr>
                      <a:r>
                        <a:rPr lang="el-GR" sz="1600" dirty="0" smtClean="0">
                          <a:latin typeface="Calibri"/>
                          <a:ea typeface="Calibri"/>
                          <a:cs typeface="Times New Roman"/>
                        </a:rPr>
                        <a:t>Δ’</a:t>
                      </a:r>
                      <a:endParaRPr lang="el-GR" sz="1600" dirty="0">
                        <a:latin typeface="Calibri"/>
                        <a:ea typeface="Calibri"/>
                        <a:cs typeface="Times New Roman"/>
                      </a:endParaRPr>
                    </a:p>
                  </a:txBody>
                  <a:tcPr marL="61648" marR="61648" marT="0" marB="0">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67744" y="0"/>
            <a:ext cx="4896543" cy="6835574"/>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2060848"/>
            <a:ext cx="8229600" cy="1143000"/>
          </a:xfrm>
        </p:spPr>
        <p:txBody>
          <a:bodyPr>
            <a:normAutofit fontScale="90000"/>
          </a:bodyPr>
          <a:lstStyle/>
          <a:p>
            <a:r>
              <a:rPr lang="el-GR" dirty="0" smtClean="0"/>
              <a:t>ΑΣΦΑΛΕΙΑ ΣΤΑ ΔΙΑΔΙΚΤΥΑΚΑ ΠΑΙΧΝΙΔΙΑ</a:t>
            </a:r>
            <a:endParaRPr lang="el-GR" dirty="0">
              <a:solidFill>
                <a:schemeClr val="bg1"/>
              </a:solidFill>
            </a:endParaRPr>
          </a:p>
        </p:txBody>
      </p:sp>
      <p:sp>
        <p:nvSpPr>
          <p:cNvPr id="33794" name="AutoShape 2" descr="Αποτέλεσμα εικόνας για διαδικτυακα παιχνιδ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3796" name="Picture 4" descr="Αποτέλεσμα εικόνας για διαδικτυακα παιχνιδια"/>
          <p:cNvPicPr>
            <a:picLocks noChangeAspect="1" noChangeArrowheads="1"/>
          </p:cNvPicPr>
          <p:nvPr/>
        </p:nvPicPr>
        <p:blipFill>
          <a:blip r:embed="rId2" cstate="print"/>
          <a:srcRect/>
          <a:stretch>
            <a:fillRect/>
          </a:stretch>
        </p:blipFill>
        <p:spPr bwMode="auto">
          <a:xfrm>
            <a:off x="2500298" y="3429000"/>
            <a:ext cx="3857652" cy="2643191"/>
          </a:xfrm>
          <a:prstGeom prst="rect">
            <a:avLst/>
          </a:prstGeom>
          <a:noFill/>
        </p:spPr>
      </p:pic>
    </p:spTree>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67544" y="2708920"/>
            <a:ext cx="8229600" cy="1143000"/>
          </a:xfrm>
        </p:spPr>
        <p:txBody>
          <a:bodyPr>
            <a:noAutofit/>
          </a:bodyPr>
          <a:lstStyle/>
          <a:p>
            <a:pPr algn="l"/>
            <a:r>
              <a:rPr lang="el-GR" sz="1800" dirty="0" smtClean="0">
                <a:latin typeface="Arial" pitchFamily="34" charset="0"/>
                <a:cs typeface="Arial" pitchFamily="34" charset="0"/>
              </a:rPr>
              <a:t>Οι μαθητές του Δημοτικού Σχολείου </a:t>
            </a:r>
            <a:r>
              <a:rPr lang="el-GR" sz="1800" dirty="0" err="1" smtClean="0">
                <a:latin typeface="Arial" pitchFamily="34" charset="0"/>
                <a:cs typeface="Arial" pitchFamily="34" charset="0"/>
              </a:rPr>
              <a:t>Ζερβοχωρίων</a:t>
            </a:r>
            <a:r>
              <a:rPr lang="el-GR" sz="1800" dirty="0" smtClean="0">
                <a:latin typeface="Arial" pitchFamily="34" charset="0"/>
                <a:cs typeface="Arial" pitchFamily="34" charset="0"/>
              </a:rPr>
              <a:t> ασχολήθηκαν με τη σωστή χρήση των διαδικτυακών  παιχνιδιών και ασφάλεια κατά τη διάρκεια του παιχνιδιού. Καθώς και την επιλογή των παιχνιδιών που δεν εγκυμονούν κινδύνους.</a:t>
            </a:r>
            <a:br>
              <a:rPr lang="el-GR" sz="1800" dirty="0" smtClean="0">
                <a:latin typeface="Arial" pitchFamily="34" charset="0"/>
                <a:cs typeface="Arial" pitchFamily="34" charset="0"/>
              </a:rPr>
            </a:br>
            <a:r>
              <a:rPr lang="el-GR" sz="1800" dirty="0" smtClean="0">
                <a:latin typeface="Arial" pitchFamily="34" charset="0"/>
                <a:cs typeface="Arial" pitchFamily="34" charset="0"/>
              </a:rPr>
              <a:t>Οι μαθητές και οι μαθήτριες της Δ’ τάξης του Δημοτικού Σχολείου </a:t>
            </a:r>
            <a:r>
              <a:rPr lang="el-GR" sz="1800" dirty="0" err="1" smtClean="0">
                <a:latin typeface="Arial" pitchFamily="34" charset="0"/>
                <a:cs typeface="Arial" pitchFamily="34" charset="0"/>
              </a:rPr>
              <a:t>Ζερβοχωρίων</a:t>
            </a:r>
            <a:r>
              <a:rPr lang="el-GR" sz="1800" dirty="0" smtClean="0">
                <a:latin typeface="Arial" pitchFamily="34" charset="0"/>
                <a:cs typeface="Arial" pitchFamily="34" charset="0"/>
              </a:rPr>
              <a:t> Χαλκιδικής, ασχολήθηκαν µε το συγκεκριμένο θέμα και μελέτησαν τις διαστάσεις του και τις σοβαρές επιπτώσεις που έχει στους διάφορους τομείς της ζωής του ατόμου, αν δε γίνει σωστή χρήση.</a:t>
            </a:r>
            <a:br>
              <a:rPr lang="el-GR" sz="1800" dirty="0" smtClean="0">
                <a:latin typeface="Arial" pitchFamily="34" charset="0"/>
                <a:cs typeface="Arial" pitchFamily="34" charset="0"/>
              </a:rPr>
            </a:br>
            <a:endParaRPr lang="el-GR" sz="1800" dirty="0">
              <a:latin typeface="Arial" pitchFamily="34" charset="0"/>
              <a:cs typeface="Arial" pitchFamily="34" charset="0"/>
            </a:endParaRPr>
          </a:p>
        </p:txBody>
      </p:sp>
    </p:spTree>
  </p:cSld>
  <p:clrMapOvr>
    <a:masterClrMapping/>
  </p:clrMapOvr>
  <p:transition advTm="10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0" y="0"/>
          <a:ext cx="8715468" cy="6800228"/>
        </p:xfrm>
        <a:graphic>
          <a:graphicData uri="http://schemas.openxmlformats.org/drawingml/2006/table">
            <a:tbl>
              <a:tblPr/>
              <a:tblGrid>
                <a:gridCol w="8715468">
                  <a:extLst>
                    <a:ext uri="{9D8B030D-6E8A-4147-A177-3AD203B41FA5}">
                      <a16:colId xmlns:a16="http://schemas.microsoft.com/office/drawing/2014/main" val="20000"/>
                    </a:ext>
                  </a:extLst>
                </a:gridCol>
              </a:tblGrid>
              <a:tr h="453656">
                <a:tc>
                  <a:txBody>
                    <a:bodyPr/>
                    <a:lstStyle/>
                    <a:p>
                      <a:pPr algn="just">
                        <a:lnSpc>
                          <a:spcPct val="115000"/>
                        </a:lnSpc>
                        <a:spcBef>
                          <a:spcPts val="600"/>
                        </a:spcBef>
                        <a:spcAft>
                          <a:spcPts val="600"/>
                        </a:spcAft>
                        <a:tabLst>
                          <a:tab pos="1945640" algn="l"/>
                        </a:tabLst>
                      </a:pPr>
                      <a:r>
                        <a:rPr lang="el-GR" sz="1100" b="1" dirty="0">
                          <a:latin typeface="Times New Roman"/>
                          <a:ea typeface="MS Mincho"/>
                          <a:cs typeface="Times New Roman"/>
                        </a:rPr>
                        <a:t>Δράση 1</a:t>
                      </a:r>
                      <a:r>
                        <a:rPr lang="el-GR" sz="1000" b="1" dirty="0">
                          <a:latin typeface="Times New Roman"/>
                          <a:ea typeface="MS Mincho"/>
                          <a:cs typeface="Times New Roman"/>
                        </a:rPr>
                        <a:t>	</a:t>
                      </a:r>
                      <a:endParaRPr lang="el-GR" sz="1000" dirty="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1199840">
                <a:tc>
                  <a:txBody>
                    <a:bodyPr/>
                    <a:lstStyle/>
                    <a:p>
                      <a:pPr algn="just">
                        <a:lnSpc>
                          <a:spcPct val="115000"/>
                        </a:lnSpc>
                        <a:spcBef>
                          <a:spcPts val="600"/>
                        </a:spcBef>
                        <a:spcAft>
                          <a:spcPts val="600"/>
                        </a:spcAft>
                      </a:pPr>
                      <a:r>
                        <a:rPr lang="el-GR" sz="1200" dirty="0" smtClean="0">
                          <a:latin typeface="Arial" pitchFamily="34" charset="0"/>
                          <a:ea typeface="MS Mincho"/>
                          <a:cs typeface="Arial" pitchFamily="34" charset="0"/>
                        </a:rPr>
                        <a:t>Σκοπός</a:t>
                      </a:r>
                      <a:r>
                        <a:rPr lang="el-GR" sz="1200" b="1" dirty="0" smtClean="0">
                          <a:latin typeface="Arial" pitchFamily="34" charset="0"/>
                          <a:ea typeface="MS Mincho"/>
                          <a:cs typeface="Arial" pitchFamily="34" charset="0"/>
                        </a:rPr>
                        <a:t> </a:t>
                      </a:r>
                      <a:r>
                        <a:rPr lang="el-GR" sz="1200" dirty="0">
                          <a:latin typeface="Arial" pitchFamily="34" charset="0"/>
                          <a:ea typeface="MS Mincho"/>
                          <a:cs typeface="Arial" pitchFamily="34" charset="0"/>
                        </a:rPr>
                        <a:t>(π.χ. ενημέρωση παιδιών του σχολείου μου για μεθόδους καταγγελίας παράνομου ή ενοχλητικού περιεχομένου στο διαδίκτυο</a:t>
                      </a:r>
                      <a:r>
                        <a:rPr lang="el-GR" sz="1200" dirty="0" smtClean="0">
                          <a:latin typeface="Arial" pitchFamily="34" charset="0"/>
                          <a:ea typeface="MS Mincho"/>
                          <a:cs typeface="Arial" pitchFamily="34" charset="0"/>
                        </a:rPr>
                        <a:t>):</a:t>
                      </a:r>
                    </a:p>
                    <a:p>
                      <a:pPr marL="0" marR="0" indent="0" algn="just" defTabSz="914400" rtl="0" eaLnBrk="1" fontAlgn="auto" latinLnBrk="0" hangingPunct="1">
                        <a:lnSpc>
                          <a:spcPct val="115000"/>
                        </a:lnSpc>
                        <a:spcBef>
                          <a:spcPts val="600"/>
                        </a:spcBef>
                        <a:spcAft>
                          <a:spcPts val="600"/>
                        </a:spcAft>
                        <a:buClrTx/>
                        <a:buSzTx/>
                        <a:buFontTx/>
                        <a:buNone/>
                        <a:tabLst/>
                        <a:defRPr/>
                      </a:pPr>
                      <a:r>
                        <a:rPr lang="el-GR" sz="1200" kern="1200" dirty="0" smtClean="0">
                          <a:solidFill>
                            <a:schemeClr val="tx1"/>
                          </a:solidFill>
                          <a:latin typeface="Arial" pitchFamily="34" charset="0"/>
                          <a:ea typeface="+mn-ea"/>
                          <a:cs typeface="Arial" pitchFamily="34" charset="0"/>
                        </a:rPr>
                        <a:t>Σωστή χρήση των διαδικτυακών και ασφάλεια κατά τη διάρκεια του παιχνιδιού. Επιλογή των παιχνιδιών που δεν εγκυμονούν κινδύνους.</a:t>
                      </a:r>
                    </a:p>
                    <a:p>
                      <a:pPr algn="just">
                        <a:lnSpc>
                          <a:spcPct val="115000"/>
                        </a:lnSpc>
                        <a:spcBef>
                          <a:spcPts val="600"/>
                        </a:spcBef>
                        <a:spcAft>
                          <a:spcPts val="600"/>
                        </a:spcAft>
                      </a:pPr>
                      <a:endParaRPr lang="el-GR" sz="1200" dirty="0">
                        <a:latin typeface="Arial" pitchFamily="34" charset="0"/>
                        <a:ea typeface="Calibri"/>
                        <a:cs typeface="Arial" pitchFamily="34" charset="0"/>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1"/>
                  </a:ext>
                </a:extLst>
              </a:tr>
              <a:tr h="831702">
                <a:tc>
                  <a:txBody>
                    <a:bodyPr/>
                    <a:lstStyle/>
                    <a:p>
                      <a:pPr algn="just">
                        <a:lnSpc>
                          <a:spcPct val="115000"/>
                        </a:lnSpc>
                        <a:spcBef>
                          <a:spcPts val="600"/>
                        </a:spcBef>
                        <a:spcAft>
                          <a:spcPts val="600"/>
                        </a:spcAft>
                      </a:pPr>
                      <a:endParaRPr lang="el-GR" sz="1200" dirty="0">
                        <a:latin typeface="Arial" pitchFamily="34" charset="0"/>
                        <a:ea typeface="Calibri"/>
                        <a:cs typeface="Arial" pitchFamily="34" charset="0"/>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2"/>
                  </a:ext>
                </a:extLst>
              </a:tr>
              <a:tr h="415851">
                <a:tc>
                  <a:txBody>
                    <a:bodyPr/>
                    <a:lstStyle/>
                    <a:p>
                      <a:pPr algn="just">
                        <a:lnSpc>
                          <a:spcPct val="115000"/>
                        </a:lnSpc>
                        <a:spcBef>
                          <a:spcPts val="600"/>
                        </a:spcBef>
                        <a:spcAft>
                          <a:spcPts val="600"/>
                        </a:spcAft>
                      </a:pPr>
                      <a:r>
                        <a:rPr lang="el-GR" sz="1200" dirty="0">
                          <a:latin typeface="Arial" pitchFamily="34" charset="0"/>
                          <a:ea typeface="MS Mincho"/>
                          <a:cs typeface="Arial" pitchFamily="34" charset="0"/>
                        </a:rPr>
                        <a:t>Ποιοι θα εμπλακούν;</a:t>
                      </a:r>
                      <a:r>
                        <a:rPr lang="el-GR" sz="1200" b="1" dirty="0">
                          <a:latin typeface="Arial" pitchFamily="34" charset="0"/>
                          <a:ea typeface="MS Mincho"/>
                          <a:cs typeface="Arial" pitchFamily="34" charset="0"/>
                        </a:rPr>
                        <a:t> </a:t>
                      </a:r>
                      <a:r>
                        <a:rPr lang="el-GR" sz="1200" dirty="0">
                          <a:latin typeface="Arial" pitchFamily="34" charset="0"/>
                          <a:ea typeface="MS Mincho"/>
                          <a:cs typeface="Arial" pitchFamily="34" charset="0"/>
                        </a:rPr>
                        <a:t>(π.χ. οι μαθητές και οι δάσκαλοι της Γ΄ τάξης)</a:t>
                      </a:r>
                      <a:endParaRPr lang="el-GR" sz="1200" dirty="0">
                        <a:latin typeface="Arial" pitchFamily="34" charset="0"/>
                        <a:ea typeface="Calibri"/>
                        <a:cs typeface="Arial" pitchFamily="34" charset="0"/>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3"/>
                  </a:ext>
                </a:extLst>
              </a:tr>
              <a:tr h="415851">
                <a:tc>
                  <a:txBody>
                    <a:bodyPr/>
                    <a:lstStyle/>
                    <a:p>
                      <a:pPr algn="just">
                        <a:lnSpc>
                          <a:spcPct val="115000"/>
                        </a:lnSpc>
                        <a:spcBef>
                          <a:spcPts val="600"/>
                        </a:spcBef>
                        <a:spcAft>
                          <a:spcPts val="600"/>
                        </a:spcAft>
                      </a:pPr>
                      <a:r>
                        <a:rPr lang="el-GR" sz="1200" dirty="0">
                          <a:latin typeface="Arial" pitchFamily="34" charset="0"/>
                          <a:ea typeface="MS Mincho"/>
                          <a:cs typeface="Arial" pitchFamily="34" charset="0"/>
                        </a:rPr>
                        <a:t>Οι μαθητές της Δ’ τάξης και ο δάσκαλός τους.</a:t>
                      </a:r>
                      <a:endParaRPr lang="el-GR" sz="1200" dirty="0">
                        <a:latin typeface="Arial" pitchFamily="34" charset="0"/>
                        <a:ea typeface="Calibri"/>
                        <a:cs typeface="Arial" pitchFamily="34" charset="0"/>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4"/>
                  </a:ext>
                </a:extLst>
              </a:tr>
              <a:tr h="415851">
                <a:tc>
                  <a:txBody>
                    <a:bodyPr/>
                    <a:lstStyle/>
                    <a:p>
                      <a:pPr algn="just">
                        <a:lnSpc>
                          <a:spcPct val="115000"/>
                        </a:lnSpc>
                        <a:spcBef>
                          <a:spcPts val="600"/>
                        </a:spcBef>
                        <a:spcAft>
                          <a:spcPts val="600"/>
                        </a:spcAft>
                      </a:pPr>
                      <a:r>
                        <a:rPr lang="el-GR" sz="1200" dirty="0">
                          <a:latin typeface="Arial" pitchFamily="34" charset="0"/>
                          <a:ea typeface="MS Mincho"/>
                          <a:cs typeface="Arial" pitchFamily="34" charset="0"/>
                        </a:rPr>
                        <a:t>Δραστηριότητες (π.χ. παιχνίδι, έρευνα): </a:t>
                      </a:r>
                      <a:endParaRPr lang="el-GR" sz="1200" dirty="0">
                        <a:latin typeface="Arial" pitchFamily="34" charset="0"/>
                        <a:ea typeface="Calibri"/>
                        <a:cs typeface="Arial" pitchFamily="34" charset="0"/>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5"/>
                  </a:ext>
                </a:extLst>
              </a:tr>
              <a:tr h="831702">
                <a:tc>
                  <a:txBody>
                    <a:bodyPr/>
                    <a:lstStyle/>
                    <a:p>
                      <a:pPr algn="just">
                        <a:lnSpc>
                          <a:spcPct val="115000"/>
                        </a:lnSpc>
                        <a:spcBef>
                          <a:spcPts val="600"/>
                        </a:spcBef>
                        <a:spcAft>
                          <a:spcPts val="600"/>
                        </a:spcAft>
                      </a:pPr>
                      <a:r>
                        <a:rPr lang="el-GR" sz="1200" dirty="0">
                          <a:latin typeface="Arial" pitchFamily="34" charset="0"/>
                          <a:ea typeface="MS Mincho"/>
                          <a:cs typeface="Arial" pitchFamily="34" charset="0"/>
                        </a:rPr>
                        <a:t>Σχεδιασμός αφίσας. Συγγραφή ποιήματος. Παρουσίαση του στο Δημοτικό Ραδιόφωνο Πολυγύρου για τη ασφάλεια στο διαδίκτυο.</a:t>
                      </a:r>
                      <a:endParaRPr lang="el-GR" sz="1200" dirty="0">
                        <a:latin typeface="Arial" pitchFamily="34" charset="0"/>
                        <a:ea typeface="Calibri"/>
                        <a:cs typeface="Arial" pitchFamily="34" charset="0"/>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6"/>
                  </a:ext>
                </a:extLst>
              </a:tr>
              <a:tr h="415851">
                <a:tc>
                  <a:txBody>
                    <a:bodyPr/>
                    <a:lstStyle/>
                    <a:p>
                      <a:pPr algn="just">
                        <a:lnSpc>
                          <a:spcPct val="115000"/>
                        </a:lnSpc>
                        <a:spcBef>
                          <a:spcPts val="600"/>
                        </a:spcBef>
                        <a:spcAft>
                          <a:spcPts val="600"/>
                        </a:spcAft>
                      </a:pPr>
                      <a:r>
                        <a:rPr lang="el-GR" sz="1200" dirty="0">
                          <a:latin typeface="Arial" pitchFamily="34" charset="0"/>
                          <a:ea typeface="MS Mincho"/>
                          <a:cs typeface="Arial" pitchFamily="34" charset="0"/>
                        </a:rPr>
                        <a:t>Τι θα χρειαστούμε; (π.χ. παρουσίαση σε </a:t>
                      </a:r>
                      <a:r>
                        <a:rPr lang="en-US" sz="1200" dirty="0">
                          <a:latin typeface="Arial" pitchFamily="34" charset="0"/>
                          <a:ea typeface="MS Mincho"/>
                          <a:cs typeface="Arial" pitchFamily="34" charset="0"/>
                        </a:rPr>
                        <a:t>PowerPoint</a:t>
                      </a:r>
                      <a:r>
                        <a:rPr lang="el-GR" sz="1200" dirty="0">
                          <a:latin typeface="Arial" pitchFamily="34" charset="0"/>
                          <a:ea typeface="MS Mincho"/>
                          <a:cs typeface="Arial" pitchFamily="34" charset="0"/>
                        </a:rPr>
                        <a:t>, Η.Υ. ενημέρωση για …)</a:t>
                      </a:r>
                      <a:endParaRPr lang="el-GR" sz="1200" dirty="0">
                        <a:latin typeface="Arial" pitchFamily="34" charset="0"/>
                        <a:ea typeface="Calibri"/>
                        <a:cs typeface="Arial" pitchFamily="34" charset="0"/>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7"/>
                  </a:ext>
                </a:extLst>
              </a:tr>
              <a:tr h="831702">
                <a:tc>
                  <a:txBody>
                    <a:bodyPr/>
                    <a:lstStyle/>
                    <a:p>
                      <a:pPr>
                        <a:lnSpc>
                          <a:spcPct val="115000"/>
                        </a:lnSpc>
                        <a:spcBef>
                          <a:spcPts val="2400"/>
                        </a:spcBef>
                        <a:spcAft>
                          <a:spcPts val="0"/>
                        </a:spcAft>
                      </a:pPr>
                      <a:r>
                        <a:rPr lang="el-GR" sz="1200" b="1" kern="0" dirty="0">
                          <a:solidFill>
                            <a:srgbClr val="365F91"/>
                          </a:solidFill>
                          <a:latin typeface="Arial" pitchFamily="34" charset="0"/>
                          <a:ea typeface="MS Mincho"/>
                          <a:cs typeface="Arial" pitchFamily="34" charset="0"/>
                        </a:rPr>
                        <a:t>Αξιοποίηση του </a:t>
                      </a:r>
                      <a:r>
                        <a:rPr lang="en-US" sz="1200" b="1" kern="0" dirty="0">
                          <a:solidFill>
                            <a:srgbClr val="365F91"/>
                          </a:solidFill>
                          <a:latin typeface="Arial" pitchFamily="34" charset="0"/>
                          <a:ea typeface="MS Mincho"/>
                          <a:cs typeface="Arial" pitchFamily="34" charset="0"/>
                        </a:rPr>
                        <a:t>You Tube </a:t>
                      </a:r>
                      <a:r>
                        <a:rPr lang="el-GR" sz="1200" b="1" kern="0" dirty="0">
                          <a:solidFill>
                            <a:srgbClr val="365F91"/>
                          </a:solidFill>
                          <a:latin typeface="Arial" pitchFamily="34" charset="0"/>
                          <a:ea typeface="MS Mincho"/>
                          <a:cs typeface="Arial" pitchFamily="34" charset="0"/>
                        </a:rPr>
                        <a:t>π.χ. </a:t>
                      </a:r>
                      <a:r>
                        <a:rPr lang="el-GR" sz="1200" b="1" u="sng" kern="0" dirty="0">
                          <a:solidFill>
                            <a:srgbClr val="365F91"/>
                          </a:solidFill>
                          <a:latin typeface="Arial" pitchFamily="34" charset="0"/>
                          <a:ea typeface="MS Mincho"/>
                          <a:cs typeface="Arial" pitchFamily="34" charset="0"/>
                          <a:hlinkClick r:id="rId2"/>
                        </a:rPr>
                        <a:t>https://www.youtube.com/watch?v=DIZ_O2wS8hw</a:t>
                      </a:r>
                      <a:r>
                        <a:rPr lang="el-GR" sz="1200" b="1" kern="0" dirty="0">
                          <a:solidFill>
                            <a:srgbClr val="365F91"/>
                          </a:solidFill>
                          <a:latin typeface="Arial" pitchFamily="34" charset="0"/>
                          <a:ea typeface="MS Mincho"/>
                          <a:cs typeface="Arial" pitchFamily="34" charset="0"/>
                        </a:rPr>
                        <a:t> , </a:t>
                      </a:r>
                      <a:r>
                        <a:rPr lang="el-GR" sz="1200" b="1" kern="0" dirty="0">
                          <a:solidFill>
                            <a:srgbClr val="365F91"/>
                          </a:solidFill>
                          <a:latin typeface="Arial" pitchFamily="34" charset="0"/>
                          <a:ea typeface="Times New Roman"/>
                          <a:cs typeface="Arial" pitchFamily="34" charset="0"/>
                        </a:rPr>
                        <a:t>Ασφάλεια στο Διαδίκτυο ΠΣΔ</a:t>
                      </a: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8"/>
                  </a:ext>
                </a:extLst>
              </a:tr>
              <a:tr h="415851">
                <a:tc>
                  <a:txBody>
                    <a:bodyPr/>
                    <a:lstStyle/>
                    <a:p>
                      <a:pPr algn="just">
                        <a:lnSpc>
                          <a:spcPct val="115000"/>
                        </a:lnSpc>
                        <a:spcBef>
                          <a:spcPts val="600"/>
                        </a:spcBef>
                        <a:spcAft>
                          <a:spcPts val="600"/>
                        </a:spcAft>
                      </a:pPr>
                      <a:r>
                        <a:rPr lang="el-GR" sz="1200" dirty="0">
                          <a:latin typeface="Arial" pitchFamily="34" charset="0"/>
                          <a:ea typeface="MS Mincho"/>
                          <a:cs typeface="Arial" pitchFamily="34" charset="0"/>
                        </a:rPr>
                        <a:t>Ενδεικτικές ημερομηνίες υλοποίησης:</a:t>
                      </a:r>
                      <a:endParaRPr lang="el-GR" sz="1200" dirty="0">
                        <a:latin typeface="Arial" pitchFamily="34" charset="0"/>
                        <a:ea typeface="Calibri"/>
                        <a:cs typeface="Arial" pitchFamily="34" charset="0"/>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9"/>
                  </a:ext>
                </a:extLst>
              </a:tr>
              <a:tr h="415851">
                <a:tc>
                  <a:txBody>
                    <a:bodyPr/>
                    <a:lstStyle/>
                    <a:p>
                      <a:pPr algn="just">
                        <a:lnSpc>
                          <a:spcPct val="115000"/>
                        </a:lnSpc>
                        <a:spcBef>
                          <a:spcPts val="600"/>
                        </a:spcBef>
                        <a:spcAft>
                          <a:spcPts val="600"/>
                        </a:spcAft>
                      </a:pPr>
                      <a:r>
                        <a:rPr lang="el-GR" sz="1200" dirty="0">
                          <a:latin typeface="Arial" pitchFamily="34" charset="0"/>
                          <a:ea typeface="MS Mincho"/>
                          <a:cs typeface="Arial" pitchFamily="34" charset="0"/>
                        </a:rPr>
                        <a:t>Από 8/1/2015 μέχρι 28/2/2015.</a:t>
                      </a:r>
                      <a:endParaRPr lang="el-GR" sz="1200" dirty="0">
                        <a:latin typeface="Arial" pitchFamily="34" charset="0"/>
                        <a:ea typeface="Calibri"/>
                        <a:cs typeface="Arial" pitchFamily="34" charset="0"/>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0" y="142852"/>
          <a:ext cx="9001156" cy="6429397"/>
        </p:xfrm>
        <a:graphic>
          <a:graphicData uri="http://schemas.openxmlformats.org/drawingml/2006/table">
            <a:tbl>
              <a:tblPr/>
              <a:tblGrid>
                <a:gridCol w="9001156">
                  <a:extLst>
                    <a:ext uri="{9D8B030D-6E8A-4147-A177-3AD203B41FA5}">
                      <a16:colId xmlns:a16="http://schemas.microsoft.com/office/drawing/2014/main" val="20000"/>
                    </a:ext>
                  </a:extLst>
                </a:gridCol>
              </a:tblGrid>
              <a:tr h="494569">
                <a:tc>
                  <a:txBody>
                    <a:bodyPr/>
                    <a:lstStyle/>
                    <a:p>
                      <a:pPr algn="just">
                        <a:lnSpc>
                          <a:spcPct val="115000"/>
                        </a:lnSpc>
                        <a:spcBef>
                          <a:spcPts val="600"/>
                        </a:spcBef>
                        <a:spcAft>
                          <a:spcPts val="600"/>
                        </a:spcAft>
                      </a:pPr>
                      <a:r>
                        <a:rPr lang="el-GR" sz="1000" b="1">
                          <a:latin typeface="Times New Roman"/>
                          <a:ea typeface="MS Mincho"/>
                          <a:cs typeface="Times New Roman"/>
                        </a:rPr>
                        <a:t>Δράση 2</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494569">
                <a:tc>
                  <a:txBody>
                    <a:bodyPr/>
                    <a:lstStyle/>
                    <a:p>
                      <a:pPr algn="just">
                        <a:lnSpc>
                          <a:spcPct val="115000"/>
                        </a:lnSpc>
                        <a:spcBef>
                          <a:spcPts val="600"/>
                        </a:spcBef>
                        <a:spcAft>
                          <a:spcPts val="600"/>
                        </a:spcAft>
                      </a:pPr>
                      <a:r>
                        <a:rPr lang="el-GR" sz="1000">
                          <a:latin typeface="Times New Roman"/>
                          <a:ea typeface="MS Mincho"/>
                          <a:cs typeface="Times New Roman"/>
                        </a:rPr>
                        <a:t>Σκοπός</a:t>
                      </a:r>
                      <a:r>
                        <a:rPr lang="el-GR" sz="1000" b="1">
                          <a:latin typeface="Times New Roman"/>
                          <a:ea typeface="MS Mincho"/>
                          <a:cs typeface="Times New Roman"/>
                        </a:rPr>
                        <a:t> </a:t>
                      </a:r>
                      <a:r>
                        <a:rPr lang="el-GR" sz="1000">
                          <a:latin typeface="Times New Roman"/>
                          <a:ea typeface="MS Mincho"/>
                          <a:cs typeface="Times New Roman"/>
                        </a:rPr>
                        <a:t>(π.χ. ενημέρωση παιδιών του σχολείου μου για διάφορους κινδύνους):</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1"/>
                  </a:ext>
                </a:extLst>
              </a:tr>
              <a:tr h="1483707">
                <a:tc>
                  <a:txBody>
                    <a:bodyPr/>
                    <a:lstStyle/>
                    <a:p>
                      <a:pPr algn="just">
                        <a:lnSpc>
                          <a:spcPct val="115000"/>
                        </a:lnSpc>
                        <a:spcAft>
                          <a:spcPts val="0"/>
                        </a:spcAft>
                      </a:pPr>
                      <a:r>
                        <a:rPr lang="el-GR" sz="1000">
                          <a:latin typeface="Times New Roman"/>
                          <a:ea typeface="MS Mincho"/>
                          <a:cs typeface="Times New Roman"/>
                        </a:rPr>
                        <a:t>Ενημέρωση των παιδιών του σχολείου μου για τους κινδύνους που διατρέχουν κατά τη διάρκεια που παίζουν διαδικτυακά παιχνίδια.</a:t>
                      </a:r>
                      <a:endParaRPr lang="el-GR" sz="1000">
                        <a:latin typeface="Calibri"/>
                        <a:ea typeface="Calibri"/>
                        <a:cs typeface="Times New Roman"/>
                      </a:endParaRPr>
                    </a:p>
                    <a:p>
                      <a:pPr algn="just">
                        <a:lnSpc>
                          <a:spcPct val="115000"/>
                        </a:lnSpc>
                        <a:spcAft>
                          <a:spcPts val="0"/>
                        </a:spcAft>
                      </a:pPr>
                      <a:r>
                        <a:rPr lang="el-GR" sz="1000">
                          <a:latin typeface="Times New Roman"/>
                          <a:ea typeface="MS Mincho"/>
                          <a:cs typeface="Times New Roman"/>
                        </a:rPr>
                        <a:t>Προβολή σχετικών Βίντεο.</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2"/>
                  </a:ext>
                </a:extLst>
              </a:tr>
              <a:tr h="494569">
                <a:tc>
                  <a:txBody>
                    <a:bodyPr/>
                    <a:lstStyle/>
                    <a:p>
                      <a:pPr algn="just">
                        <a:lnSpc>
                          <a:spcPct val="115000"/>
                        </a:lnSpc>
                        <a:spcBef>
                          <a:spcPts val="600"/>
                        </a:spcBef>
                        <a:spcAft>
                          <a:spcPts val="600"/>
                        </a:spcAft>
                      </a:pPr>
                      <a:r>
                        <a:rPr lang="el-GR" sz="1000">
                          <a:latin typeface="Times New Roman"/>
                          <a:ea typeface="MS Mincho"/>
                          <a:cs typeface="Times New Roman"/>
                        </a:rPr>
                        <a:t>Ποιοι θα εμπλακούν;</a:t>
                      </a:r>
                      <a:r>
                        <a:rPr lang="el-GR" sz="1000" b="1">
                          <a:latin typeface="Times New Roman"/>
                          <a:ea typeface="MS Mincho"/>
                          <a:cs typeface="Times New Roman"/>
                        </a:rPr>
                        <a:t> </a:t>
                      </a:r>
                      <a:r>
                        <a:rPr lang="el-GR" sz="1000">
                          <a:latin typeface="Times New Roman"/>
                          <a:ea typeface="MS Mincho"/>
                          <a:cs typeface="Times New Roman"/>
                        </a:rPr>
                        <a:t>(π.χ. οι μαθητές και οι δάσκαλοι της Α΄ τάξης)</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3"/>
                  </a:ext>
                </a:extLst>
              </a:tr>
              <a:tr h="494569">
                <a:tc>
                  <a:txBody>
                    <a:bodyPr/>
                    <a:lstStyle/>
                    <a:p>
                      <a:pPr algn="just">
                        <a:lnSpc>
                          <a:spcPct val="115000"/>
                        </a:lnSpc>
                        <a:spcAft>
                          <a:spcPts val="0"/>
                        </a:spcAft>
                      </a:pPr>
                      <a:r>
                        <a:rPr lang="el-GR" sz="1000">
                          <a:latin typeface="Times New Roman"/>
                          <a:ea typeface="MS Mincho"/>
                          <a:cs typeface="Times New Roman"/>
                        </a:rPr>
                        <a:t>Οι μαθητές της Δ’ τάξης και ο δάσκαλός της.</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4"/>
                  </a:ext>
                </a:extLst>
              </a:tr>
              <a:tr h="494569">
                <a:tc>
                  <a:txBody>
                    <a:bodyPr/>
                    <a:lstStyle/>
                    <a:p>
                      <a:pPr algn="just">
                        <a:lnSpc>
                          <a:spcPct val="115000"/>
                        </a:lnSpc>
                        <a:spcBef>
                          <a:spcPts val="600"/>
                        </a:spcBef>
                        <a:spcAft>
                          <a:spcPts val="600"/>
                        </a:spcAft>
                      </a:pPr>
                      <a:r>
                        <a:rPr lang="el-GR" sz="1000">
                          <a:latin typeface="Times New Roman"/>
                          <a:ea typeface="MS Mincho"/>
                          <a:cs typeface="Times New Roman"/>
                        </a:rPr>
                        <a:t>Δραστηριότητες (π.χ. δραματοποίηση ρόλων σε ιστορίες για το Διαδίκτυο): </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5"/>
                  </a:ext>
                </a:extLst>
              </a:tr>
              <a:tr h="494569">
                <a:tc>
                  <a:txBody>
                    <a:bodyPr/>
                    <a:lstStyle/>
                    <a:p>
                      <a:pPr algn="just">
                        <a:lnSpc>
                          <a:spcPct val="115000"/>
                        </a:lnSpc>
                        <a:spcBef>
                          <a:spcPts val="600"/>
                        </a:spcBef>
                        <a:spcAft>
                          <a:spcPts val="600"/>
                        </a:spcAft>
                      </a:pPr>
                      <a:r>
                        <a:rPr lang="el-GR" sz="1000">
                          <a:latin typeface="Times New Roman"/>
                          <a:ea typeface="MS Mincho"/>
                          <a:cs typeface="Times New Roman"/>
                        </a:rPr>
                        <a:t>Κατασκευή παιχνιδιού με τους κινδύνους των διαδικτυακών παιχνιδιών.</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6"/>
                  </a:ext>
                </a:extLst>
              </a:tr>
              <a:tr h="494569">
                <a:tc>
                  <a:txBody>
                    <a:bodyPr/>
                    <a:lstStyle/>
                    <a:p>
                      <a:pPr algn="just">
                        <a:lnSpc>
                          <a:spcPct val="115000"/>
                        </a:lnSpc>
                        <a:spcBef>
                          <a:spcPts val="600"/>
                        </a:spcBef>
                        <a:spcAft>
                          <a:spcPts val="600"/>
                        </a:spcAft>
                      </a:pPr>
                      <a:r>
                        <a:rPr lang="el-GR" sz="1000">
                          <a:latin typeface="Times New Roman"/>
                          <a:ea typeface="MS Mincho"/>
                          <a:cs typeface="Times New Roman"/>
                        </a:rPr>
                        <a:t>Τι θα χρειαστούμε; (π.χ. επιστήμονα που θα απαντήσει σε ερωτήματα )</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7"/>
                  </a:ext>
                </a:extLst>
              </a:tr>
              <a:tr h="494569">
                <a:tc>
                  <a:txBody>
                    <a:bodyPr/>
                    <a:lstStyle/>
                    <a:p>
                      <a:pPr algn="just">
                        <a:lnSpc>
                          <a:spcPct val="115000"/>
                        </a:lnSpc>
                        <a:spcBef>
                          <a:spcPts val="600"/>
                        </a:spcBef>
                        <a:spcAft>
                          <a:spcPts val="600"/>
                        </a:spcAft>
                      </a:pPr>
                      <a:r>
                        <a:rPr lang="el-GR" sz="1000" b="1">
                          <a:latin typeface="Times New Roman"/>
                          <a:ea typeface="MS Mincho"/>
                          <a:cs typeface="Times New Roman"/>
                        </a:rPr>
                        <a:t>Ειδικός</a:t>
                      </a:r>
                      <a:r>
                        <a:rPr lang="el-GR" sz="1000">
                          <a:latin typeface="Times New Roman"/>
                          <a:ea typeface="MS Mincho"/>
                          <a:cs typeface="Times New Roman"/>
                        </a:rPr>
                        <a:t> που επισκέπτεται το σχολείο μας και ενημερώνει τους μαθητές.</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8"/>
                  </a:ext>
                </a:extLst>
              </a:tr>
              <a:tr h="494569">
                <a:tc>
                  <a:txBody>
                    <a:bodyPr/>
                    <a:lstStyle/>
                    <a:p>
                      <a:pPr algn="just">
                        <a:lnSpc>
                          <a:spcPct val="115000"/>
                        </a:lnSpc>
                        <a:spcBef>
                          <a:spcPts val="600"/>
                        </a:spcBef>
                        <a:spcAft>
                          <a:spcPts val="600"/>
                        </a:spcAft>
                      </a:pPr>
                      <a:r>
                        <a:rPr lang="el-GR" sz="1000">
                          <a:latin typeface="Times New Roman"/>
                          <a:ea typeface="MS Mincho"/>
                          <a:cs typeface="Times New Roman"/>
                        </a:rPr>
                        <a:t>Ενδεικτικές ημερομηνίες υλοποίησης:</a:t>
                      </a:r>
                      <a:endParaRPr lang="el-GR" sz="100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9"/>
                  </a:ext>
                </a:extLst>
              </a:tr>
              <a:tr h="494569">
                <a:tc>
                  <a:txBody>
                    <a:bodyPr/>
                    <a:lstStyle/>
                    <a:p>
                      <a:pPr algn="just">
                        <a:lnSpc>
                          <a:spcPct val="115000"/>
                        </a:lnSpc>
                        <a:spcBef>
                          <a:spcPts val="600"/>
                        </a:spcBef>
                        <a:spcAft>
                          <a:spcPts val="600"/>
                        </a:spcAft>
                      </a:pPr>
                      <a:r>
                        <a:rPr lang="el-GR" sz="1000" dirty="0">
                          <a:latin typeface="Times New Roman"/>
                          <a:ea typeface="MS Mincho"/>
                          <a:cs typeface="Times New Roman"/>
                        </a:rPr>
                        <a:t>Από 1/3/2015 μέχρι 30/4/2015.</a:t>
                      </a:r>
                      <a:endParaRPr lang="el-GR" sz="1000" dirty="0">
                        <a:latin typeface="Calibri"/>
                        <a:ea typeface="Calibri"/>
                        <a:cs typeface="Times New Roman"/>
                      </a:endParaRPr>
                    </a:p>
                  </a:txBody>
                  <a:tcPr marL="64813" marR="64813"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42844" y="214285"/>
          <a:ext cx="8858312" cy="6357983"/>
        </p:xfrm>
        <a:graphic>
          <a:graphicData uri="http://schemas.openxmlformats.org/drawingml/2006/table">
            <a:tbl>
              <a:tblPr/>
              <a:tblGrid>
                <a:gridCol w="8858312">
                  <a:extLst>
                    <a:ext uri="{9D8B030D-6E8A-4147-A177-3AD203B41FA5}">
                      <a16:colId xmlns:a16="http://schemas.microsoft.com/office/drawing/2014/main" val="20000"/>
                    </a:ext>
                  </a:extLst>
                </a:gridCol>
              </a:tblGrid>
              <a:tr h="529832">
                <a:tc>
                  <a:txBody>
                    <a:bodyPr/>
                    <a:lstStyle/>
                    <a:p>
                      <a:pPr algn="just">
                        <a:lnSpc>
                          <a:spcPct val="115000"/>
                        </a:lnSpc>
                        <a:spcBef>
                          <a:spcPts val="600"/>
                        </a:spcBef>
                        <a:spcAft>
                          <a:spcPts val="600"/>
                        </a:spcAft>
                      </a:pPr>
                      <a:r>
                        <a:rPr lang="el-GR" sz="1100" b="1" dirty="0">
                          <a:latin typeface="Times New Roman"/>
                          <a:ea typeface="MS Mincho"/>
                          <a:cs typeface="Times New Roman"/>
                        </a:rPr>
                        <a:t>Δράση 3</a:t>
                      </a:r>
                      <a:endParaRPr lang="el-GR" sz="1100" dirty="0">
                        <a:latin typeface="Calibri"/>
                        <a:ea typeface="Calibri"/>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1059663">
                <a:tc>
                  <a:txBody>
                    <a:bodyPr/>
                    <a:lstStyle/>
                    <a:p>
                      <a:pPr algn="just">
                        <a:lnSpc>
                          <a:spcPct val="115000"/>
                        </a:lnSpc>
                        <a:spcBef>
                          <a:spcPts val="600"/>
                        </a:spcBef>
                        <a:spcAft>
                          <a:spcPts val="600"/>
                        </a:spcAft>
                      </a:pPr>
                      <a:r>
                        <a:rPr lang="el-GR" sz="1100" dirty="0">
                          <a:latin typeface="Times New Roman"/>
                          <a:ea typeface="MS Mincho"/>
                          <a:cs typeface="Times New Roman"/>
                        </a:rPr>
                        <a:t>Σκοπός</a:t>
                      </a:r>
                      <a:r>
                        <a:rPr lang="el-GR" sz="1100" b="1" dirty="0">
                          <a:latin typeface="Times New Roman"/>
                          <a:ea typeface="MS Mincho"/>
                          <a:cs typeface="Times New Roman"/>
                        </a:rPr>
                        <a:t> </a:t>
                      </a:r>
                      <a:r>
                        <a:rPr lang="el-GR" sz="1100" dirty="0">
                          <a:latin typeface="Times New Roman"/>
                          <a:ea typeface="MS Mincho"/>
                          <a:cs typeface="Times New Roman"/>
                        </a:rPr>
                        <a:t>(π.χ. ενημέρωση γονιών των παιδιών </a:t>
                      </a:r>
                      <a:r>
                        <a:rPr lang="el-GR" sz="1100" dirty="0" smtClean="0">
                          <a:latin typeface="Times New Roman"/>
                          <a:ea typeface="MS Mincho"/>
                          <a:cs typeface="Times New Roman"/>
                        </a:rPr>
                        <a:t>του </a:t>
                      </a:r>
                      <a:r>
                        <a:rPr lang="el-GR" sz="1100" dirty="0">
                          <a:latin typeface="Times New Roman"/>
                          <a:ea typeface="MS Mincho"/>
                          <a:cs typeface="Times New Roman"/>
                        </a:rPr>
                        <a:t>σχολείου μου για προστασία από τους κινδύνους στο διαδίκτυο</a:t>
                      </a:r>
                      <a:r>
                        <a:rPr lang="el-GR" sz="1100" dirty="0" smtClean="0">
                          <a:latin typeface="Times New Roman"/>
                          <a:ea typeface="MS Mincho"/>
                          <a:cs typeface="Times New Roman"/>
                        </a:rPr>
                        <a:t>):</a:t>
                      </a:r>
                    </a:p>
                    <a:p>
                      <a:pPr algn="just">
                        <a:lnSpc>
                          <a:spcPct val="115000"/>
                        </a:lnSpc>
                        <a:spcBef>
                          <a:spcPts val="600"/>
                        </a:spcBef>
                        <a:spcAft>
                          <a:spcPts val="600"/>
                        </a:spcAft>
                      </a:pPr>
                      <a:r>
                        <a:rPr lang="el-GR" sz="1100" dirty="0" smtClean="0">
                          <a:latin typeface="Times New Roman"/>
                          <a:ea typeface="MS Mincho"/>
                          <a:cs typeface="Times New Roman"/>
                        </a:rPr>
                        <a:t>Ενημέρωση</a:t>
                      </a:r>
                      <a:r>
                        <a:rPr lang="el-GR" sz="1100" baseline="0" dirty="0" smtClean="0">
                          <a:latin typeface="Times New Roman"/>
                          <a:ea typeface="MS Mincho"/>
                          <a:cs typeface="Times New Roman"/>
                        </a:rPr>
                        <a:t> των γονιών και των μαθητών.</a:t>
                      </a:r>
                      <a:endParaRPr lang="el-GR" sz="1100" dirty="0">
                        <a:latin typeface="Calibri"/>
                        <a:ea typeface="Calibri"/>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1"/>
                  </a:ext>
                </a:extLst>
              </a:tr>
              <a:tr h="529832">
                <a:tc>
                  <a:txBody>
                    <a:bodyPr/>
                    <a:lstStyle/>
                    <a:p>
                      <a:pPr algn="just">
                        <a:lnSpc>
                          <a:spcPct val="115000"/>
                        </a:lnSpc>
                        <a:spcBef>
                          <a:spcPts val="600"/>
                        </a:spcBef>
                        <a:spcAft>
                          <a:spcPts val="600"/>
                        </a:spcAft>
                      </a:pPr>
                      <a:endParaRPr lang="el-GR" sz="1100">
                        <a:latin typeface="Times New Roman"/>
                        <a:ea typeface="MS Mincho"/>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2"/>
                  </a:ext>
                </a:extLst>
              </a:tr>
              <a:tr h="529832">
                <a:tc>
                  <a:txBody>
                    <a:bodyPr/>
                    <a:lstStyle/>
                    <a:p>
                      <a:pPr algn="just">
                        <a:lnSpc>
                          <a:spcPct val="115000"/>
                        </a:lnSpc>
                        <a:spcBef>
                          <a:spcPts val="600"/>
                        </a:spcBef>
                        <a:spcAft>
                          <a:spcPts val="600"/>
                        </a:spcAft>
                      </a:pPr>
                      <a:r>
                        <a:rPr lang="el-GR" sz="1100">
                          <a:latin typeface="Times New Roman"/>
                          <a:ea typeface="MS Mincho"/>
                          <a:cs typeface="Times New Roman"/>
                        </a:rPr>
                        <a:t>Ποιοι θα εμπλακούν;</a:t>
                      </a:r>
                      <a:r>
                        <a:rPr lang="el-GR" sz="1100" b="1">
                          <a:latin typeface="Times New Roman"/>
                          <a:ea typeface="MS Mincho"/>
                          <a:cs typeface="Times New Roman"/>
                        </a:rPr>
                        <a:t> </a:t>
                      </a:r>
                      <a:r>
                        <a:rPr lang="el-GR" sz="1100">
                          <a:latin typeface="Times New Roman"/>
                          <a:ea typeface="MS Mincho"/>
                          <a:cs typeface="Times New Roman"/>
                        </a:rPr>
                        <a:t>(π.χ. μαθητές και γονείς μαθητών Δ΄- Στ΄ τάξης)</a:t>
                      </a:r>
                      <a:endParaRPr lang="el-GR" sz="1100">
                        <a:latin typeface="Calibri"/>
                        <a:ea typeface="Calibri"/>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3"/>
                  </a:ext>
                </a:extLst>
              </a:tr>
              <a:tr h="529832">
                <a:tc>
                  <a:txBody>
                    <a:bodyPr/>
                    <a:lstStyle/>
                    <a:p>
                      <a:pPr algn="just">
                        <a:lnSpc>
                          <a:spcPct val="115000"/>
                        </a:lnSpc>
                        <a:spcBef>
                          <a:spcPts val="600"/>
                        </a:spcBef>
                        <a:spcAft>
                          <a:spcPts val="600"/>
                        </a:spcAft>
                      </a:pPr>
                      <a:r>
                        <a:rPr lang="el-GR" sz="1100" dirty="0" smtClean="0">
                          <a:latin typeface="Times New Roman"/>
                          <a:ea typeface="MS Mincho"/>
                          <a:cs typeface="Times New Roman"/>
                        </a:rPr>
                        <a:t>Η Δ’ τάξη του  Δημοτικού Σχολείου </a:t>
                      </a:r>
                      <a:r>
                        <a:rPr lang="el-GR" sz="1100" dirty="0" err="1" smtClean="0">
                          <a:latin typeface="Times New Roman"/>
                          <a:ea typeface="MS Mincho"/>
                          <a:cs typeface="Times New Roman"/>
                        </a:rPr>
                        <a:t>Ζερβοχωρίων</a:t>
                      </a:r>
                      <a:r>
                        <a:rPr lang="el-GR" sz="1100" dirty="0" smtClean="0">
                          <a:latin typeface="Times New Roman"/>
                          <a:ea typeface="MS Mincho"/>
                          <a:cs typeface="Times New Roman"/>
                        </a:rPr>
                        <a:t>.</a:t>
                      </a:r>
                      <a:endParaRPr lang="el-GR" sz="1100" dirty="0">
                        <a:latin typeface="Times New Roman"/>
                        <a:ea typeface="MS Mincho"/>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4"/>
                  </a:ext>
                </a:extLst>
              </a:tr>
              <a:tr h="529832">
                <a:tc>
                  <a:txBody>
                    <a:bodyPr/>
                    <a:lstStyle/>
                    <a:p>
                      <a:pPr algn="just">
                        <a:lnSpc>
                          <a:spcPct val="115000"/>
                        </a:lnSpc>
                        <a:spcBef>
                          <a:spcPts val="600"/>
                        </a:spcBef>
                        <a:spcAft>
                          <a:spcPts val="600"/>
                        </a:spcAft>
                      </a:pPr>
                      <a:r>
                        <a:rPr lang="el-GR" sz="1100">
                          <a:latin typeface="Times New Roman"/>
                          <a:ea typeface="MS Mincho"/>
                          <a:cs typeface="Times New Roman"/>
                        </a:rPr>
                        <a:t>Δραστηριότητες (π.χ. βίντεο και παρουσίαση): </a:t>
                      </a:r>
                      <a:endParaRPr lang="el-GR" sz="1100">
                        <a:latin typeface="Calibri"/>
                        <a:ea typeface="Calibri"/>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5"/>
                  </a:ext>
                </a:extLst>
              </a:tr>
              <a:tr h="529832">
                <a:tc>
                  <a:txBody>
                    <a:bodyPr/>
                    <a:lstStyle/>
                    <a:p>
                      <a:pPr algn="just">
                        <a:lnSpc>
                          <a:spcPct val="115000"/>
                        </a:lnSpc>
                        <a:spcBef>
                          <a:spcPts val="600"/>
                        </a:spcBef>
                        <a:spcAft>
                          <a:spcPts val="600"/>
                        </a:spcAft>
                      </a:pPr>
                      <a:r>
                        <a:rPr lang="el-GR" sz="1100" dirty="0" smtClean="0">
                          <a:latin typeface="Times New Roman"/>
                          <a:ea typeface="MS Mincho"/>
                          <a:cs typeface="Times New Roman"/>
                        </a:rPr>
                        <a:t>Παρουσίαση και βίντεο.</a:t>
                      </a:r>
                      <a:endParaRPr lang="el-GR" sz="1100" dirty="0">
                        <a:latin typeface="Times New Roman"/>
                        <a:ea typeface="MS Mincho"/>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6"/>
                  </a:ext>
                </a:extLst>
              </a:tr>
              <a:tr h="529832">
                <a:tc>
                  <a:txBody>
                    <a:bodyPr/>
                    <a:lstStyle/>
                    <a:p>
                      <a:pPr algn="just">
                        <a:lnSpc>
                          <a:spcPct val="115000"/>
                        </a:lnSpc>
                        <a:spcBef>
                          <a:spcPts val="600"/>
                        </a:spcBef>
                        <a:spcAft>
                          <a:spcPts val="600"/>
                        </a:spcAft>
                      </a:pPr>
                      <a:r>
                        <a:rPr lang="el-GR" sz="1100" dirty="0">
                          <a:latin typeface="Times New Roman"/>
                          <a:ea typeface="MS Mincho"/>
                          <a:cs typeface="Times New Roman"/>
                        </a:rPr>
                        <a:t>Τι θα χρειαστούμε; (π.χ. παρουσίαση σε </a:t>
                      </a:r>
                      <a:r>
                        <a:rPr lang="en-US" sz="1100" dirty="0">
                          <a:latin typeface="Times New Roman"/>
                          <a:ea typeface="MS Mincho"/>
                          <a:cs typeface="Times New Roman"/>
                        </a:rPr>
                        <a:t>PowerPoint</a:t>
                      </a:r>
                      <a:r>
                        <a:rPr lang="el-GR" sz="1100" dirty="0">
                          <a:latin typeface="Times New Roman"/>
                          <a:ea typeface="MS Mincho"/>
                          <a:cs typeface="Times New Roman"/>
                        </a:rPr>
                        <a:t>, Η.Υ., ηχεία και </a:t>
                      </a:r>
                      <a:r>
                        <a:rPr lang="el-GR" sz="1100" dirty="0" err="1">
                          <a:latin typeface="Times New Roman"/>
                          <a:ea typeface="MS Mincho"/>
                          <a:cs typeface="Times New Roman"/>
                        </a:rPr>
                        <a:t>βιντεοπροβολέα</a:t>
                      </a:r>
                      <a:r>
                        <a:rPr lang="el-GR" sz="1100" dirty="0">
                          <a:latin typeface="Times New Roman"/>
                          <a:ea typeface="MS Mincho"/>
                          <a:cs typeface="Times New Roman"/>
                        </a:rPr>
                        <a:t>)</a:t>
                      </a:r>
                      <a:endParaRPr lang="el-GR" sz="1100" dirty="0">
                        <a:latin typeface="Calibri"/>
                        <a:ea typeface="Calibri"/>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7"/>
                  </a:ext>
                </a:extLst>
              </a:tr>
              <a:tr h="529832">
                <a:tc>
                  <a:txBody>
                    <a:bodyPr/>
                    <a:lstStyle/>
                    <a:p>
                      <a:pPr algn="just">
                        <a:lnSpc>
                          <a:spcPct val="115000"/>
                        </a:lnSpc>
                        <a:spcBef>
                          <a:spcPts val="600"/>
                        </a:spcBef>
                        <a:spcAft>
                          <a:spcPts val="600"/>
                        </a:spcAft>
                      </a:pPr>
                      <a:r>
                        <a:rPr lang="el-GR" sz="1100" dirty="0" smtClean="0">
                          <a:latin typeface="Times New Roman"/>
                          <a:ea typeface="MS Mincho"/>
                          <a:cs typeface="Times New Roman"/>
                        </a:rPr>
                        <a:t> Παρουσίαση σε </a:t>
                      </a:r>
                      <a:r>
                        <a:rPr lang="en-US" sz="1100" dirty="0" smtClean="0">
                          <a:latin typeface="Times New Roman"/>
                          <a:ea typeface="MS Mincho"/>
                          <a:cs typeface="Times New Roman"/>
                        </a:rPr>
                        <a:t>PowerPoint</a:t>
                      </a:r>
                      <a:r>
                        <a:rPr lang="el-GR" sz="1100" dirty="0" smtClean="0">
                          <a:latin typeface="Times New Roman"/>
                          <a:ea typeface="MS Mincho"/>
                          <a:cs typeface="Times New Roman"/>
                        </a:rPr>
                        <a:t>, Η.Υ., ηχεία και </a:t>
                      </a:r>
                      <a:r>
                        <a:rPr lang="el-GR" sz="1100" dirty="0" err="1" smtClean="0">
                          <a:latin typeface="Times New Roman"/>
                          <a:ea typeface="MS Mincho"/>
                          <a:cs typeface="Times New Roman"/>
                        </a:rPr>
                        <a:t>βιντεοπροβολέα</a:t>
                      </a:r>
                      <a:endParaRPr lang="el-GR" sz="1100" dirty="0">
                        <a:latin typeface="Times New Roman"/>
                        <a:ea typeface="MS Mincho"/>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8"/>
                  </a:ext>
                </a:extLst>
              </a:tr>
              <a:tr h="529832">
                <a:tc>
                  <a:txBody>
                    <a:bodyPr/>
                    <a:lstStyle/>
                    <a:p>
                      <a:pPr algn="just">
                        <a:lnSpc>
                          <a:spcPct val="115000"/>
                        </a:lnSpc>
                        <a:spcBef>
                          <a:spcPts val="600"/>
                        </a:spcBef>
                        <a:spcAft>
                          <a:spcPts val="600"/>
                        </a:spcAft>
                      </a:pPr>
                      <a:r>
                        <a:rPr lang="el-GR" sz="1100">
                          <a:latin typeface="Times New Roman"/>
                          <a:ea typeface="MS Mincho"/>
                          <a:cs typeface="Times New Roman"/>
                        </a:rPr>
                        <a:t>Ενδεικτικές ημερομηνίες υλοποίησης:</a:t>
                      </a:r>
                      <a:endParaRPr lang="el-GR" sz="1100">
                        <a:latin typeface="Calibri"/>
                        <a:ea typeface="Calibri"/>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09"/>
                  </a:ext>
                </a:extLst>
              </a:tr>
              <a:tr h="529832">
                <a:tc>
                  <a:txBody>
                    <a:bodyPr/>
                    <a:lstStyle/>
                    <a:p>
                      <a:pPr algn="just">
                        <a:lnSpc>
                          <a:spcPct val="115000"/>
                        </a:lnSpc>
                        <a:spcBef>
                          <a:spcPts val="600"/>
                        </a:spcBef>
                        <a:spcAft>
                          <a:spcPts val="600"/>
                        </a:spcAft>
                      </a:pPr>
                      <a:endParaRPr lang="el-GR" sz="1100" dirty="0">
                        <a:latin typeface="Times New Roman"/>
                        <a:ea typeface="MS Mincho"/>
                        <a:cs typeface="Times New Roman"/>
                      </a:endParaRPr>
                    </a:p>
                  </a:txBody>
                  <a:tcPr marL="68580" marR="68580" marT="0" marB="0">
                    <a:lnL w="12700" cap="flat" cmpd="sng" algn="ctr">
                      <a:solidFill>
                        <a:srgbClr val="984806"/>
                      </a:solidFill>
                      <a:prstDash val="solid"/>
                      <a:round/>
                      <a:headEnd type="none" w="med" len="med"/>
                      <a:tailEnd type="none" w="med" len="med"/>
                    </a:lnL>
                    <a:lnR w="12700" cap="flat" cmpd="sng" algn="ctr">
                      <a:solidFill>
                        <a:srgbClr val="984806"/>
                      </a:solidFill>
                      <a:prstDash val="solid"/>
                      <a:round/>
                      <a:headEnd type="none" w="med" len="med"/>
                      <a:tailEnd type="none" w="med" len="med"/>
                    </a:lnR>
                    <a:lnT w="12700" cap="flat" cmpd="sng" algn="ctr">
                      <a:solidFill>
                        <a:srgbClr val="984806"/>
                      </a:solidFill>
                      <a:prstDash val="solid"/>
                      <a:round/>
                      <a:headEnd type="none" w="med" len="med"/>
                      <a:tailEnd type="none" w="med" len="med"/>
                    </a:lnT>
                    <a:lnB w="12700" cap="flat" cmpd="sng" algn="ctr">
                      <a:solidFill>
                        <a:srgbClr val="98480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96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564904"/>
            <a:ext cx="8229600" cy="1143000"/>
          </a:xfrm>
        </p:spPr>
        <p:txBody>
          <a:bodyPr/>
          <a:lstStyle/>
          <a:p>
            <a:r>
              <a:rPr lang="el-GR" dirty="0" smtClean="0">
                <a:solidFill>
                  <a:schemeClr val="bg1"/>
                </a:solidFill>
              </a:rPr>
              <a:t>ΕΡΕΥΝΑ</a:t>
            </a:r>
            <a:endParaRPr lang="el-GR" dirty="0">
              <a:solidFill>
                <a:schemeClr val="bg1"/>
              </a:solidFill>
            </a:endParaRPr>
          </a:p>
        </p:txBody>
      </p:sp>
    </p:spTree>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755576" y="0"/>
            <a:ext cx="7772400" cy="1470025"/>
          </a:xfrm>
        </p:spPr>
        <p:txBody>
          <a:bodyPr/>
          <a:lstStyle/>
          <a:p>
            <a:r>
              <a:rPr lang="el-GR" b="1" i="1" dirty="0" smtClean="0"/>
              <a:t> </a:t>
            </a:r>
            <a:r>
              <a:rPr lang="el-GR" b="1" i="1" dirty="0" smtClean="0">
                <a:solidFill>
                  <a:schemeClr val="bg1"/>
                </a:solidFill>
              </a:rPr>
              <a:t>Αίτια</a:t>
            </a:r>
            <a:endParaRPr lang="el-GR" dirty="0">
              <a:solidFill>
                <a:schemeClr val="bg1"/>
              </a:solidFill>
            </a:endParaRPr>
          </a:p>
        </p:txBody>
      </p:sp>
      <p:sp>
        <p:nvSpPr>
          <p:cNvPr id="5" name="4 - Υπότιτλος"/>
          <p:cNvSpPr>
            <a:spLocks noGrp="1"/>
          </p:cNvSpPr>
          <p:nvPr>
            <p:ph type="subTitle" idx="1"/>
          </p:nvPr>
        </p:nvSpPr>
        <p:spPr>
          <a:xfrm>
            <a:off x="0" y="1844824"/>
            <a:ext cx="9144000" cy="3793976"/>
          </a:xfrm>
        </p:spPr>
        <p:txBody>
          <a:bodyPr>
            <a:normAutofit lnSpcReduction="10000"/>
          </a:bodyPr>
          <a:lstStyle/>
          <a:p>
            <a:pPr algn="just"/>
            <a:r>
              <a:rPr lang="el-GR" b="1" i="1" dirty="0"/>
              <a:t/>
            </a:r>
            <a:br>
              <a:rPr lang="el-GR" b="1" i="1" dirty="0"/>
            </a:br>
            <a:r>
              <a:rPr lang="el-GR" b="1" i="1" dirty="0"/>
              <a:t/>
            </a:r>
            <a:br>
              <a:rPr lang="el-GR" b="1" i="1" dirty="0"/>
            </a:br>
            <a:r>
              <a:rPr lang="el-GR" sz="2000" b="1" i="1" dirty="0" smtClean="0">
                <a:solidFill>
                  <a:schemeClr val="tx1"/>
                </a:solidFill>
                <a:latin typeface="Arial" pitchFamily="34" charset="0"/>
                <a:cs typeface="Arial" pitchFamily="34" charset="0"/>
              </a:rPr>
              <a:t>Το παιχνίδι για όλα τα παιδιά είναι τρόπος εκτόνωσης και διαφυγής από την καθημερινότητα. Ειδικά στις πόλεις. Έτσι λοιπόν οι σοφοί των Η/Υ δημιούργησαν τα διαδικτυακά παιχνίδια.  </a:t>
            </a:r>
          </a:p>
          <a:p>
            <a:pPr algn="just"/>
            <a:r>
              <a:rPr lang="el-GR" sz="2000" b="1" i="1" dirty="0" smtClean="0">
                <a:solidFill>
                  <a:schemeClr val="tx1"/>
                </a:solidFill>
                <a:latin typeface="Arial" pitchFamily="34" charset="0"/>
                <a:cs typeface="Arial" pitchFamily="34" charset="0"/>
              </a:rPr>
              <a:t>Το σχολείο μας συμμετέχοντας στο συγκεκριμένο πρόγραμμα προσπάθησε να επισημάνει τους κινδύνους που εγκυμονούν αλλά και να αναδείξει τη σωστή χρήση των διαδικτυακών παιχνιδιών από τους μαθητές της Δ’ τάξης του σχολείου μας.</a:t>
            </a:r>
            <a:endParaRPr lang="el-GR" sz="2000" dirty="0">
              <a:solidFill>
                <a:schemeClr val="tx1"/>
              </a:solidFill>
              <a:latin typeface="Arial" pitchFamily="34" charset="0"/>
              <a:cs typeface="Arial" pitchFamily="34" charset="0"/>
            </a:endParaRPr>
          </a:p>
          <a:p>
            <a:r>
              <a:rPr lang="el-GR" b="1" i="1" dirty="0">
                <a:solidFill>
                  <a:schemeClr val="tx1"/>
                </a:solidFill>
              </a:rPr>
              <a:t> </a:t>
            </a:r>
            <a:endParaRPr lang="en-US" b="1" i="1" dirty="0" smtClean="0">
              <a:solidFill>
                <a:schemeClr val="tx1"/>
              </a:solidFill>
            </a:endParaRPr>
          </a:p>
        </p:txBody>
      </p:sp>
    </p:spTree>
  </p:cSld>
  <p:clrMapOvr>
    <a:masterClrMapping/>
  </p:clrMapOvr>
  <p:transition advTm="10000"/>
  <p:timing>
    <p:tnLst>
      <p:par>
        <p:cTn id="1" dur="indefinite" restart="never" nodeType="tmRoot"/>
      </p:par>
    </p:tnLst>
  </p:timing>
</p:sld>
</file>

<file path=ppt/theme/theme1.xml><?xml version="1.0" encoding="utf-8"?>
<a:theme xmlns:a="http://schemas.openxmlformats.org/drawingml/2006/main" name="Θέμα του Office">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765</Words>
  <Application>Microsoft Office PowerPoint</Application>
  <PresentationFormat>Προβολή στην οθόνη (4:3)</PresentationFormat>
  <Paragraphs>148</Paragraphs>
  <Slides>19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MS Mincho</vt:lpstr>
      <vt:lpstr>Arial</vt:lpstr>
      <vt:lpstr>Calibri</vt:lpstr>
      <vt:lpstr>Times New Roman</vt:lpstr>
      <vt:lpstr>Θέμα του Office</vt:lpstr>
      <vt:lpstr>ΔΗΜΟΤΙΚΟ ΣΧΟΛΕΙΟ ΖΕΡΒΟΧΩΡΙΩΝ ΧΑΛΚΙΔΙΚΗΣ </vt:lpstr>
      <vt:lpstr>Παρουσίαση του PowerPoint</vt:lpstr>
      <vt:lpstr>ΑΣΦΑΛΕΙΑ ΣΤΑ ΔΙΑΔΙΚΤΥΑΚΑ ΠΑΙΧΝΙΔΙΑ</vt:lpstr>
      <vt:lpstr>Οι μαθητές του Δημοτικού Σχολείου Ζερβοχωρίων ασχολήθηκαν με τη σωστή χρήση των διαδικτυακών  παιχνιδιών και ασφάλεια κατά τη διάρκεια του παιχνιδιού. Καθώς και την επιλογή των παιχνιδιών που δεν εγκυμονούν κινδύνους. Οι μαθητές και οι μαθήτριες της Δ’ τάξης του Δημοτικού Σχολείου Ζερβοχωρίων Χαλκιδικής, ασχολήθηκαν µε το συγκεκριμένο θέμα και μελέτησαν τις διαστάσεις του και τις σοβαρές επιπτώσεις που έχει στους διάφορους τομείς της ζωής του ατόμου, αν δε γίνει σωστή χρήση. </vt:lpstr>
      <vt:lpstr>Παρουσίαση του PowerPoint</vt:lpstr>
      <vt:lpstr>Παρουσίαση του PowerPoint</vt:lpstr>
      <vt:lpstr>Παρουσίαση του PowerPoint</vt:lpstr>
      <vt:lpstr>ΕΡΕΥΝΑ</vt:lpstr>
      <vt:lpstr> Αίτια</vt:lpstr>
      <vt:lpstr>Συμπτώματα </vt:lpstr>
      <vt:lpstr>Αντιμετώπιση  </vt:lpstr>
      <vt:lpstr>Πώς πρέπει να αντιδράσουν οι γονείς; </vt:lpstr>
      <vt:lpstr> ΤΑ ΠΑΙΔΙΑ ΗΡΘΑΝ ΣΕ ΕΠΑΦΗ ΜΕ ΠΑΙΧΝΙΔΙΑ ΣΤΟ ΕΡΓΑΣΤΗΡΙΟ ΠΛΗΡΟΦΟΡΙΚΗΣ  ΚΑΙ ΜΕΤΑ ΜΕ ΑΛΛΑ ΚΑΙ ΕΚΤΟΣ ΤΟΥ ΣΧΟΛΕΙΟΥ ΜΑΣ </vt:lpstr>
      <vt:lpstr> ΚΑΝΟΝΕΣ ΑΣΦΑΛΕΙΑΣ ΣΤΟ ΔΙΑΔΙΚΤΥΟ </vt:lpstr>
      <vt:lpstr>Παρουσίαση του PowerPoint</vt:lpstr>
      <vt:lpstr>Ερωτηματολόγιο</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ΔΗΜΟΤΙΚΟ ΣΧΟΛΕΙΟ ΝΕΟΧΩΡΙΟΥ ΧΑΛΚΙΔΙΚΗΣ</dc:title>
  <dc:creator>ΔΗΜΗΤΡΗΣ</dc:creator>
  <cp:lastModifiedBy>Admin</cp:lastModifiedBy>
  <cp:revision>51</cp:revision>
  <dcterms:created xsi:type="dcterms:W3CDTF">2015-01-12T18:23:00Z</dcterms:created>
  <dcterms:modified xsi:type="dcterms:W3CDTF">2015-11-17T05:49:09Z</dcterms:modified>
</cp:coreProperties>
</file>