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E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4"/>
          <p:cNvPicPr preferRelativeResize="0"/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7200" b="0" i="0" u="none" strike="noStrike" cap="none" baseline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25000"/>
              <a:buNone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33668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64473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1709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83091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403860" y="2040695"/>
            <a:chExt cx="914400" cy="1083505"/>
          </a:xfrm>
        </p:grpSpPr>
        <p:sp>
          <p:nvSpPr>
            <p:cNvPr id="6" name="Rectangle 5"/>
            <p:cNvSpPr/>
            <p:nvPr userDrawn="1"/>
          </p:nvSpPr>
          <p:spPr>
            <a:xfrm>
              <a:off x="403860" y="2110740"/>
              <a:ext cx="914400" cy="914400"/>
            </a:xfrm>
            <a:prstGeom prst="rect">
              <a:avLst/>
            </a:prstGeom>
            <a:solidFill>
              <a:srgbClr val="1D5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03860" y="2040695"/>
              <a:ext cx="914400" cy="99060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03860" y="3025140"/>
              <a:ext cx="914400" cy="99060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8550"/>
            <a:ext cx="10515600" cy="123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93001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7392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56441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308"/>
            <a:ext cx="5181600" cy="476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308"/>
            <a:ext cx="5181600" cy="476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70567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54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6705"/>
            <a:ext cx="5157787" cy="4627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62432"/>
            <a:ext cx="5157787" cy="4207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6705"/>
            <a:ext cx="5183188" cy="4627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62432"/>
            <a:ext cx="5183188" cy="4207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61512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01496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41598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8485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74495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"/>
            <a:ext cx="12194328" cy="1447800"/>
            <a:chOff x="0" y="-1898"/>
            <a:chExt cx="12194328" cy="1608425"/>
          </a:xfrm>
        </p:grpSpPr>
        <p:sp>
          <p:nvSpPr>
            <p:cNvPr id="8" name="Shape 131"/>
            <p:cNvSpPr/>
            <p:nvPr userDrawn="1"/>
          </p:nvSpPr>
          <p:spPr>
            <a:xfrm>
              <a:off x="0" y="-1898"/>
              <a:ext cx="12192000" cy="1495650"/>
            </a:xfrm>
            <a:prstGeom prst="rect">
              <a:avLst/>
            </a:prstGeom>
            <a:solidFill>
              <a:srgbClr val="1D599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buSzPct val="25000"/>
                <a:buNone/>
              </a:pP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9" name="Shape 135"/>
            <p:cNvSpPr/>
            <p:nvPr userDrawn="1"/>
          </p:nvSpPr>
          <p:spPr>
            <a:xfrm>
              <a:off x="2328" y="1393803"/>
              <a:ext cx="12192000" cy="212724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120"/>
            <a:ext cx="10515600" cy="123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722"/>
            <a:ext cx="10515600" cy="482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32387" y="6462482"/>
            <a:ext cx="949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8CE7-3C27-4225-9194-9B27B74ACB3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F853-8C0C-4258-AABE-042B01E2AC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Shape 236"/>
          <p:cNvPicPr preferRelativeResize="0"/>
          <p:nvPr/>
        </p:nvPicPr>
        <p:blipFill>
          <a:blip r:embed="rId15" cstate="print">
            <a:alphaModFix/>
          </a:blip>
          <a:srcRect/>
          <a:stretch>
            <a:fillRect/>
          </a:stretch>
        </p:blipFill>
        <p:spPr>
          <a:xfrm>
            <a:off x="58253" y="6465580"/>
            <a:ext cx="2116934" cy="362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8824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2" r:id="rId13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b="0" i="0" u="none" strike="noStrike" kern="1200" cap="none" baseline="0">
          <a:solidFill>
            <a:schemeClr val="lt1"/>
          </a:solidFill>
          <a:latin typeface="Arial"/>
          <a:ea typeface="+mj-ea"/>
          <a:cs typeface="Arial"/>
          <a:sym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aferinternet4kids.gr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ternet-safety.sch.gr/index.php/component/k2/item/180" TargetMode="External"/><Relationship Id="rId5" Type="http://schemas.openxmlformats.org/officeDocument/2006/relationships/hyperlink" Target="http://www.youth-health.gr/" TargetMode="External"/><Relationship Id="rId4" Type="http://schemas.openxmlformats.org/officeDocument/2006/relationships/hyperlink" Target="http://www.safeline.gr/repor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4999"/>
            <a:ext cx="9144000" cy="2387600"/>
          </a:xfrm>
        </p:spPr>
        <p:txBody>
          <a:bodyPr/>
          <a:lstStyle/>
          <a:p>
            <a:r>
              <a:rPr dirty="0"/>
              <a:t>ΑΣΦΑΛΗΣ ΧΡΗΣΗ ΔΙΑΔΙΚΤΥΟΥ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Κυπαρισσοπούλου Σταυρούλα</a:t>
            </a:r>
          </a:p>
          <a:p>
            <a:r>
              <a:rPr lang="el-GR" dirty="0" smtClean="0"/>
              <a:t>Μπουζάνη Μελίνα</a:t>
            </a:r>
          </a:p>
          <a:p>
            <a:r>
              <a:rPr lang="el-GR" dirty="0" smtClean="0"/>
              <a:t>Ξυνόγαλου Χαρά</a:t>
            </a:r>
          </a:p>
          <a:p>
            <a:r>
              <a:rPr lang="el-GR" dirty="0" smtClean="0"/>
              <a:t>Πολυχρόνη Ελένη</a:t>
            </a:r>
          </a:p>
          <a:p>
            <a:r>
              <a:rPr lang="el-GR" dirty="0" smtClean="0"/>
              <a:t>Τσότρα Μελίνα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5679235"/>
            <a:ext cx="5861934" cy="1002476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  <a:outerShdw blurRad="381000" dist="266700" dir="5400000" algn="ctr" rotWithShape="0">
              <a:schemeClr val="bg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1753312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Ασφαλής Χρήση Διαδικτύου</a:t>
            </a:r>
            <a:endParaRPr dirty="0"/>
          </a:p>
        </p:txBody>
      </p:sp>
      <p:pic>
        <p:nvPicPr>
          <p:cNvPr id="5" name="4 - Εικόνα" descr="eikon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9792" y="1669091"/>
            <a:ext cx="5274702" cy="474515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0600" y="169520"/>
            <a:ext cx="10515600" cy="123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Ασφαλής Χρήση Διαδικτύου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+mj-ea"/>
              <a:cs typeface="Arial"/>
              <a:sym typeface="Arial"/>
            </a:endParaRPr>
          </a:p>
        </p:txBody>
      </p:sp>
      <p:pic>
        <p:nvPicPr>
          <p:cNvPr id="11" name="10 - Εικόνα" descr="eikon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987" y="1584188"/>
            <a:ext cx="5360112" cy="48219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0497" y="2441986"/>
            <a:ext cx="5581650" cy="332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7120"/>
            <a:ext cx="10515600" cy="1237250"/>
          </a:xfrm>
        </p:spPr>
        <p:txBody>
          <a:bodyPr/>
          <a:lstStyle/>
          <a:p>
            <a:pPr algn="ctr"/>
            <a:r>
              <a:rPr lang="el-GR" dirty="0" smtClean="0"/>
              <a:t>Ασφαλής Χρήση Διαδικτύου</a:t>
            </a:r>
            <a:endParaRPr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47684" y="5386471"/>
            <a:ext cx="3374444" cy="98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/>
                <a:sym typeface="Arial"/>
              </a:rPr>
              <a:t>“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/>
                <a:sym typeface="Arial"/>
              </a:rPr>
              <a:t>Το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/>
                <a:sym typeface="Arial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/>
                <a:sym typeface="Arial"/>
              </a:rPr>
              <a:t>Διαδίκτυο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/>
                <a:sym typeface="Arial"/>
              </a:rPr>
              <a:t> </a:t>
            </a:r>
            <a:b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/>
                <a:sym typeface="Arial"/>
              </a:rPr>
            </a:b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/>
                <a:sym typeface="Arial"/>
              </a:rPr>
              <a:t>είμαστε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/>
                <a:sym typeface="Arial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/>
                <a:sym typeface="Arial"/>
              </a:rPr>
              <a:t>εμείς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/>
                <a:sym typeface="Arial"/>
              </a:rPr>
              <a:t>”…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 cstate="print"/>
          <a:srcRect r="2535" b="43044"/>
          <a:stretch>
            <a:fillRect/>
          </a:stretch>
        </p:blipFill>
        <p:spPr bwMode="auto">
          <a:xfrm>
            <a:off x="7728738" y="1493451"/>
            <a:ext cx="4463262" cy="35895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628443" y="1831976"/>
            <a:ext cx="22371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“</a:t>
            </a:r>
            <a:r>
              <a:rPr lang="el-GR" sz="2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Αν αποκαλύ</a:t>
            </a:r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πτ</a:t>
            </a:r>
            <a:r>
              <a:rPr lang="el-GR" sz="2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ε</a:t>
            </a:r>
            <a:r>
              <a:rPr lang="en-US" sz="2400" b="1" dirty="0" err="1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τε</a:t>
            </a:r>
            <a:r>
              <a:rPr lang="el-GR" sz="2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 τα μυστικά σας στον </a:t>
            </a:r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άνεμο</a:t>
            </a:r>
            <a:r>
              <a:rPr lang="el-GR" sz="2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, </a:t>
            </a:r>
            <a:endParaRPr lang="en-US" sz="2400" b="1" dirty="0" smtClean="0">
              <a:solidFill>
                <a:srgbClr val="002060"/>
              </a:solidFill>
              <a:latin typeface="Comic Sans MS" pitchFamily="66" charset="0"/>
              <a:ea typeface="+mj-ea"/>
              <a:cs typeface="+mj-cs"/>
            </a:endParaRPr>
          </a:p>
          <a:p>
            <a:pPr>
              <a:defRPr/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δεν </a:t>
            </a:r>
            <a:r>
              <a:rPr lang="el-GR" sz="2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θα πρέπει να τον κατηγορ</a:t>
            </a:r>
            <a:r>
              <a:rPr lang="en-US" sz="2400" b="1" dirty="0" err="1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είτε</a:t>
            </a:r>
            <a:r>
              <a:rPr lang="el-GR" sz="2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 για την αποκάλυψη τους στα δέντρα</a:t>
            </a:r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”</a:t>
            </a:r>
          </a:p>
        </p:txBody>
      </p:sp>
      <p:pic>
        <p:nvPicPr>
          <p:cNvPr id="9" name="8 - Εικόνα" descr="eikon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141" y="1536401"/>
            <a:ext cx="5334533" cy="485525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1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1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100"/>
                            </p:stCondLst>
                            <p:childTnLst>
                              <p:par>
                                <p:cTn id="31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7120"/>
            <a:ext cx="10515600" cy="1237250"/>
          </a:xfrm>
        </p:spPr>
        <p:txBody>
          <a:bodyPr/>
          <a:lstStyle/>
          <a:p>
            <a:pPr algn="ctr"/>
            <a:r>
              <a:rPr lang="el-GR" dirty="0" smtClean="0"/>
              <a:t>Ασφαλής Χρήση Διαδικτύου</a:t>
            </a:r>
            <a:endParaRPr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569473" y="1554880"/>
            <a:ext cx="517568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altLang="en-US" sz="2400" dirty="0">
                <a:latin typeface="Comic Sans MS" pitchFamily="66" charset="0"/>
              </a:rPr>
              <a:t>Αν θέλεις να ζητήσεις συμβουλές για το πώς </a:t>
            </a:r>
            <a:r>
              <a:rPr lang="el-GR" altLang="en-US" sz="2400" dirty="0" smtClean="0">
                <a:latin typeface="Comic Sans MS" pitchFamily="66" charset="0"/>
              </a:rPr>
              <a:t>να </a:t>
            </a:r>
            <a:r>
              <a:rPr lang="el-GR" altLang="en-US" sz="2400" dirty="0">
                <a:latin typeface="Comic Sans MS" pitchFamily="66" charset="0"/>
              </a:rPr>
              <a:t>αντιμετωπίσεις ύποπτο περιεχόμενο </a:t>
            </a:r>
            <a:endParaRPr lang="el-GR" altLang="en-US" sz="2400" dirty="0" smtClean="0">
              <a:latin typeface="Comic Sans MS" pitchFamily="66" charset="0"/>
            </a:endParaRPr>
          </a:p>
          <a:p>
            <a:pPr algn="ctr"/>
            <a:r>
              <a:rPr lang="el-GR" altLang="en-US" sz="2400" dirty="0" smtClean="0">
                <a:latin typeface="Comic Sans MS" pitchFamily="66" charset="0"/>
              </a:rPr>
              <a:t>ή </a:t>
            </a:r>
            <a:r>
              <a:rPr lang="el-GR" altLang="en-US" sz="2400" dirty="0">
                <a:latin typeface="Comic Sans MS" pitchFamily="66" charset="0"/>
              </a:rPr>
              <a:t>μια κακόβουλη συμπεριφορά </a:t>
            </a:r>
            <a:endParaRPr lang="el-GR" altLang="en-US" sz="2400" dirty="0" smtClean="0">
              <a:latin typeface="Comic Sans MS" pitchFamily="66" charset="0"/>
            </a:endParaRPr>
          </a:p>
          <a:p>
            <a:pPr algn="ctr"/>
            <a:r>
              <a:rPr lang="el-GR" altLang="en-US" sz="2400" dirty="0" smtClean="0">
                <a:latin typeface="Comic Sans MS" pitchFamily="66" charset="0"/>
              </a:rPr>
              <a:t>στο </a:t>
            </a:r>
            <a:r>
              <a:rPr lang="el-GR" altLang="en-US" sz="2400" dirty="0">
                <a:latin typeface="Comic Sans MS" pitchFamily="66" charset="0"/>
              </a:rPr>
              <a:t>Διαδίκτυο </a:t>
            </a:r>
            <a:endParaRPr lang="el-GR" altLang="en-US" sz="2400" dirty="0" smtClean="0">
              <a:latin typeface="Comic Sans MS" pitchFamily="66" charset="0"/>
            </a:endParaRPr>
          </a:p>
          <a:p>
            <a:pPr algn="ctr"/>
            <a:r>
              <a:rPr lang="el-GR" altLang="en-US" sz="2400" dirty="0" smtClean="0">
                <a:latin typeface="Comic Sans MS" pitchFamily="66" charset="0"/>
              </a:rPr>
              <a:t>όπως </a:t>
            </a:r>
            <a:r>
              <a:rPr lang="el-GR" altLang="en-US" sz="2400" dirty="0">
                <a:latin typeface="Comic Sans MS" pitchFamily="66" charset="0"/>
              </a:rPr>
              <a:t>π.χ. το </a:t>
            </a:r>
            <a:r>
              <a:rPr lang="en-GB" alt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cyberbullying</a:t>
            </a:r>
            <a:r>
              <a:rPr lang="el-GR" altLang="en-US" sz="2400" dirty="0" smtClean="0">
                <a:latin typeface="Comic Sans MS" pitchFamily="66" charset="0"/>
              </a:rPr>
              <a:t>, </a:t>
            </a:r>
          </a:p>
          <a:p>
            <a:pPr algn="ctr"/>
            <a:r>
              <a:rPr lang="el-GR" altLang="en-US" sz="2400" dirty="0" smtClean="0">
                <a:latin typeface="Comic Sans MS" pitchFamily="66" charset="0"/>
              </a:rPr>
              <a:t>μπορείς </a:t>
            </a:r>
            <a:r>
              <a:rPr lang="el-GR" altLang="en-US" sz="2400" dirty="0">
                <a:latin typeface="Comic Sans MS" pitchFamily="66" charset="0"/>
              </a:rPr>
              <a:t>να επικοινωνήσεις, </a:t>
            </a:r>
            <a:endParaRPr lang="el-GR" altLang="en-US" sz="2400" dirty="0" smtClean="0">
              <a:latin typeface="Comic Sans MS" pitchFamily="66" charset="0"/>
            </a:endParaRPr>
          </a:p>
          <a:p>
            <a:pPr algn="ctr"/>
            <a:r>
              <a:rPr lang="el-GR" altLang="en-US" sz="2400" dirty="0" smtClean="0">
                <a:latin typeface="Comic Sans MS" pitchFamily="66" charset="0"/>
              </a:rPr>
              <a:t>εσύ </a:t>
            </a:r>
            <a:r>
              <a:rPr lang="el-GR" altLang="en-US" sz="2400" dirty="0">
                <a:latin typeface="Comic Sans MS" pitchFamily="66" charset="0"/>
              </a:rPr>
              <a:t>ή οι γονείς σου, </a:t>
            </a:r>
            <a:endParaRPr lang="el-GR" altLang="en-US" sz="2400" dirty="0" smtClean="0">
              <a:latin typeface="Comic Sans MS" pitchFamily="66" charset="0"/>
            </a:endParaRPr>
          </a:p>
          <a:p>
            <a:pPr algn="ctr"/>
            <a:r>
              <a:rPr lang="el-GR" altLang="en-US" sz="2400" dirty="0" smtClean="0">
                <a:latin typeface="Comic Sans MS" pitchFamily="66" charset="0"/>
              </a:rPr>
              <a:t>με </a:t>
            </a:r>
            <a:r>
              <a:rPr lang="el-GR" altLang="en-US" sz="2400" dirty="0">
                <a:latin typeface="Comic Sans MS" pitchFamily="66" charset="0"/>
              </a:rPr>
              <a:t>τη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l-GR" altLang="en-US" sz="2400" dirty="0">
                <a:latin typeface="Comic Sans MS" pitchFamily="66" charset="0"/>
              </a:rPr>
              <a:t>γραμμή βοήθειας 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br>
              <a:rPr lang="en-US" altLang="en-US" sz="2400" dirty="0">
                <a:latin typeface="Comic Sans MS" pitchFamily="66" charset="0"/>
              </a:rPr>
            </a:br>
            <a:r>
              <a:rPr lang="en-US" altLang="en-US" sz="2400" b="1" dirty="0">
                <a:latin typeface="Comic Sans MS" pitchFamily="66" charset="0"/>
              </a:rPr>
              <a:t>Help-Line.gr </a:t>
            </a:r>
            <a:r>
              <a:rPr lang="el-GR" altLang="en-US" sz="2400" b="1" dirty="0" smtClean="0">
                <a:latin typeface="Comic Sans MS" pitchFamily="66" charset="0"/>
              </a:rPr>
              <a:t>- </a:t>
            </a:r>
            <a:r>
              <a:rPr lang="en-US" altLang="en-US" sz="2400" b="1" dirty="0" smtClean="0">
                <a:latin typeface="Comic Sans MS" pitchFamily="66" charset="0"/>
              </a:rPr>
              <a:t>210 </a:t>
            </a:r>
            <a:r>
              <a:rPr lang="en-US" altLang="en-US" sz="2400" b="1" dirty="0">
                <a:latin typeface="Comic Sans MS" pitchFamily="66" charset="0"/>
              </a:rPr>
              <a:t>6007686</a:t>
            </a:r>
            <a:r>
              <a:rPr lang="el-GR" altLang="en-US" sz="2400" b="1" dirty="0">
                <a:latin typeface="Comic Sans MS" pitchFamily="66" charset="0"/>
              </a:rPr>
              <a:t> </a:t>
            </a:r>
            <a:endParaRPr lang="el-GR" altLang="en-US" sz="2400" b="1" dirty="0" smtClean="0">
              <a:latin typeface="Comic Sans MS" pitchFamily="66" charset="0"/>
            </a:endParaRPr>
          </a:p>
          <a:p>
            <a:pPr algn="ctr"/>
            <a:r>
              <a:rPr lang="el-GR" altLang="en-US" sz="2400" dirty="0" smtClean="0">
                <a:latin typeface="Comic Sans MS" pitchFamily="66" charset="0"/>
              </a:rPr>
              <a:t>του </a:t>
            </a:r>
            <a:r>
              <a:rPr lang="el-GR" altLang="en-US" sz="2400" dirty="0">
                <a:latin typeface="Comic Sans MS" pitchFamily="66" charset="0"/>
              </a:rPr>
              <a:t>Ελληνικού Κέντρου </a:t>
            </a:r>
            <a:endParaRPr lang="el-GR" altLang="en-US" sz="2400" dirty="0" smtClean="0">
              <a:latin typeface="Comic Sans MS" pitchFamily="66" charset="0"/>
            </a:endParaRPr>
          </a:p>
          <a:p>
            <a:pPr algn="ctr"/>
            <a:r>
              <a:rPr lang="el-GR" altLang="en-US" sz="2400" dirty="0" smtClean="0">
                <a:latin typeface="Comic Sans MS" pitchFamily="66" charset="0"/>
              </a:rPr>
              <a:t>Ασφαλούς </a:t>
            </a:r>
            <a:r>
              <a:rPr lang="el-GR" altLang="en-US" sz="2400" dirty="0">
                <a:latin typeface="Comic Sans MS" pitchFamily="66" charset="0"/>
              </a:rPr>
              <a:t>Διαδικτύου </a:t>
            </a:r>
            <a:endParaRPr lang="el-GR" altLang="en-US" sz="2400" dirty="0" smtClean="0">
              <a:latin typeface="Comic Sans MS" pitchFamily="66" charset="0"/>
            </a:endParaRPr>
          </a:p>
          <a:p>
            <a:pPr algn="ctr"/>
            <a:r>
              <a:rPr lang="el-GR" altLang="en-US" sz="2400" dirty="0" smtClean="0">
                <a:latin typeface="Comic Sans MS" pitchFamily="66" charset="0"/>
              </a:rPr>
              <a:t>ή </a:t>
            </a:r>
            <a:r>
              <a:rPr lang="el-GR" altLang="en-US" sz="2400" dirty="0">
                <a:latin typeface="Comic Sans MS" pitchFamily="66" charset="0"/>
              </a:rPr>
              <a:t>να το καταγγείλεις στη </a:t>
            </a:r>
            <a:r>
              <a:rPr lang="en-US" altLang="en-US" sz="2400" dirty="0" err="1">
                <a:latin typeface="Comic Sans MS" pitchFamily="66" charset="0"/>
              </a:rPr>
              <a:t>Safeline</a:t>
            </a:r>
            <a:r>
              <a:rPr lang="el-GR" altLang="en-US" sz="2400" dirty="0">
                <a:latin typeface="Comic Sans MS" pitchFamily="66" charset="0"/>
              </a:rPr>
              <a:t>.</a:t>
            </a:r>
            <a:r>
              <a:rPr lang="en-US" altLang="en-US" sz="2400" dirty="0" err="1">
                <a:latin typeface="Comic Sans MS" pitchFamily="66" charset="0"/>
              </a:rPr>
              <a:t>gr</a:t>
            </a:r>
            <a:endParaRPr lang="en-US" altLang="en-US" dirty="0">
              <a:latin typeface="Comic Sans MS" pitchFamily="66" charset="0"/>
            </a:endParaRPr>
          </a:p>
        </p:txBody>
      </p:sp>
      <p:pic>
        <p:nvPicPr>
          <p:cNvPr id="8" name="7 - Εικόνα" descr="eikona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614" y="1582087"/>
            <a:ext cx="5252535" cy="477691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8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5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2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85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31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6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3350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7120"/>
            <a:ext cx="10515600" cy="1237250"/>
          </a:xfrm>
        </p:spPr>
        <p:txBody>
          <a:bodyPr/>
          <a:lstStyle/>
          <a:p>
            <a:pPr algn="ctr"/>
            <a:r>
              <a:rPr lang="el-GR" dirty="0" smtClean="0"/>
              <a:t>Ασφαλής Χρήση Διαδικτύου</a:t>
            </a:r>
            <a:endParaRPr dirty="0"/>
          </a:p>
        </p:txBody>
      </p:sp>
      <p:pic>
        <p:nvPicPr>
          <p:cNvPr id="10" name="Picture 9" descr="motudo_mobile_phone_with_big_scre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9245" y="1644184"/>
            <a:ext cx="2481713" cy="47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Ορθογώνιο 1"/>
          <p:cNvSpPr>
            <a:spLocks noChangeArrowheads="1"/>
          </p:cNvSpPr>
          <p:nvPr/>
        </p:nvSpPr>
        <p:spPr bwMode="auto">
          <a:xfrm>
            <a:off x="8259924" y="2734175"/>
            <a:ext cx="23400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altLang="en-US" sz="2800" dirty="0"/>
              <a:t>Να </a:t>
            </a:r>
            <a:r>
              <a:rPr lang="el-GR" altLang="en-US" sz="2800" dirty="0" smtClean="0"/>
              <a:t>μοιράζεσαι</a:t>
            </a:r>
            <a:endParaRPr lang="en-US" altLang="en-US" sz="2800" dirty="0" smtClean="0"/>
          </a:p>
          <a:p>
            <a:pPr algn="ctr"/>
            <a:r>
              <a:rPr lang="el-GR" altLang="en-US" sz="2800" dirty="0" smtClean="0"/>
              <a:t>ή </a:t>
            </a:r>
            <a:r>
              <a:rPr lang="el-GR" altLang="en-US" sz="2800" dirty="0"/>
              <a:t>να μη μοιράζεσαι; </a:t>
            </a:r>
            <a:endParaRPr lang="el-GR" altLang="en-US" sz="2800" dirty="0" smtClean="0"/>
          </a:p>
          <a:p>
            <a:pPr algn="ctr"/>
            <a:endParaRPr lang="el-GR" altLang="en-US" sz="2800" dirty="0" smtClean="0"/>
          </a:p>
          <a:p>
            <a:pPr algn="ctr"/>
            <a:r>
              <a:rPr lang="el-GR" altLang="en-US" sz="2800" dirty="0" smtClean="0"/>
              <a:t>Ιδού </a:t>
            </a:r>
            <a:r>
              <a:rPr lang="el-GR" altLang="en-US" sz="2800" dirty="0"/>
              <a:t>η απορία! </a:t>
            </a:r>
            <a:endParaRPr lang="en-US" altLang="en-US" sz="2800" dirty="0"/>
          </a:p>
        </p:txBody>
      </p:sp>
      <p:pic>
        <p:nvPicPr>
          <p:cNvPr id="9" name="8 - Εικόνα" descr="eikona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952" y="1571431"/>
            <a:ext cx="5396531" cy="486746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3" presetClass="entr" presetSubtype="1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20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3"/>
      <p:bldP spid="11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7120"/>
            <a:ext cx="10515600" cy="1237250"/>
          </a:xfrm>
        </p:spPr>
        <p:txBody>
          <a:bodyPr/>
          <a:lstStyle/>
          <a:p>
            <a:pPr algn="ctr"/>
            <a:r>
              <a:rPr lang="el-GR" dirty="0" smtClean="0"/>
              <a:t>Ασφαλής Χρήση Διαδικτύου</a:t>
            </a:r>
            <a:endParaRPr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45692" y="1896035"/>
            <a:ext cx="5927771" cy="448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457200" indent="-457200" eaLnBrk="0" hangingPunct="0">
              <a:lnSpc>
                <a:spcPct val="120000"/>
              </a:lnSpc>
              <a:spcBef>
                <a:spcPts val="500"/>
              </a:spcBef>
              <a:buClr>
                <a:srgbClr val="6BBD46"/>
              </a:buClr>
              <a:buSzPct val="122000"/>
              <a:buFontTx/>
              <a:buBlip>
                <a:blip r:embed="rId2"/>
              </a:buBlip>
            </a:pPr>
            <a:r>
              <a:rPr lang="el-GR" altLang="en-US" dirty="0">
                <a:solidFill>
                  <a:srgbClr val="002060"/>
                </a:solidFill>
                <a:latin typeface="Comic Sans MS" pitchFamily="66" charset="0"/>
                <a:cs typeface="Segoe UI" pitchFamily="34" charset="0"/>
                <a:sym typeface="Lucida Grande"/>
              </a:rPr>
              <a:t>Ελληνικό Κέντρο Ασφαλούς Διαδικτύου</a:t>
            </a:r>
            <a:r>
              <a:rPr lang="en-US" altLang="en-US" dirty="0">
                <a:solidFill>
                  <a:srgbClr val="002060"/>
                </a:solidFill>
                <a:latin typeface="Comic Sans MS" pitchFamily="66" charset="0"/>
                <a:cs typeface="Segoe UI" pitchFamily="34" charset="0"/>
                <a:sym typeface="Lucida Grande"/>
              </a:rPr>
              <a:t>: </a:t>
            </a:r>
            <a:r>
              <a:rPr lang="en-US" altLang="en-US" dirty="0">
                <a:solidFill>
                  <a:srgbClr val="002060"/>
                </a:solidFill>
                <a:latin typeface="Comic Sans MS" pitchFamily="66" charset="0"/>
                <a:cs typeface="Segoe UI" pitchFamily="34" charset="0"/>
                <a:sym typeface="Lucida Grande"/>
                <a:hlinkClick r:id="rId3"/>
              </a:rPr>
              <a:t>http://saferinternet4kids.gr</a:t>
            </a:r>
            <a:r>
              <a:rPr lang="en-US" altLang="en-US" dirty="0" smtClean="0">
                <a:solidFill>
                  <a:srgbClr val="002060"/>
                </a:solidFill>
                <a:latin typeface="Comic Sans MS" pitchFamily="66" charset="0"/>
                <a:cs typeface="Segoe UI" pitchFamily="34" charset="0"/>
                <a:sym typeface="Lucida Grande"/>
                <a:hlinkClick r:id="rId3"/>
              </a:rPr>
              <a:t>/</a:t>
            </a:r>
            <a:endParaRPr lang="en-US" altLang="en-US" dirty="0" smtClean="0">
              <a:solidFill>
                <a:srgbClr val="002060"/>
              </a:solidFill>
              <a:latin typeface="Comic Sans MS" pitchFamily="66" charset="0"/>
              <a:cs typeface="Segoe UI" pitchFamily="34" charset="0"/>
              <a:sym typeface="Lucida Grande"/>
            </a:endParaRPr>
          </a:p>
          <a:p>
            <a:pPr marL="457200" indent="-457200" eaLnBrk="0" hangingPunct="0">
              <a:lnSpc>
                <a:spcPct val="120000"/>
              </a:lnSpc>
              <a:spcBef>
                <a:spcPts val="500"/>
              </a:spcBef>
              <a:buClr>
                <a:srgbClr val="6BBD46"/>
              </a:buClr>
              <a:buSzPct val="122000"/>
            </a:pPr>
            <a:endParaRPr lang="en-US" altLang="en-US" dirty="0">
              <a:solidFill>
                <a:srgbClr val="002060"/>
              </a:solidFill>
              <a:latin typeface="Comic Sans MS" pitchFamily="66" charset="0"/>
              <a:cs typeface="Segoe UI" pitchFamily="34" charset="0"/>
              <a:sym typeface="Lucida Grande"/>
            </a:endParaRPr>
          </a:p>
          <a:p>
            <a:pPr marL="457200" indent="-457200" eaLnBrk="0" hangingPunct="0">
              <a:lnSpc>
                <a:spcPct val="120000"/>
              </a:lnSpc>
              <a:spcBef>
                <a:spcPts val="500"/>
              </a:spcBef>
              <a:buClr>
                <a:srgbClr val="6BBD46"/>
              </a:buClr>
              <a:buSzPct val="122000"/>
              <a:buFontTx/>
              <a:buBlip>
                <a:blip r:embed="rId2"/>
              </a:buBlip>
            </a:pPr>
            <a:r>
              <a:rPr lang="el-GR" altLang="en-US" dirty="0">
                <a:solidFill>
                  <a:srgbClr val="002060"/>
                </a:solidFill>
                <a:latin typeface="Comic Sans MS" pitchFamily="66" charset="0"/>
                <a:cs typeface="Segoe UI" pitchFamily="34" charset="0"/>
                <a:sym typeface="Lucida Grande"/>
              </a:rPr>
              <a:t>Καταγγείλετε παράνομο περιεχόμενο στο Διαδίκτυο</a:t>
            </a:r>
            <a:r>
              <a:rPr lang="en-US" altLang="en-US" dirty="0">
                <a:solidFill>
                  <a:srgbClr val="002060"/>
                </a:solidFill>
                <a:latin typeface="Comic Sans MS" pitchFamily="66" charset="0"/>
                <a:cs typeface="Segoe UI" pitchFamily="34" charset="0"/>
                <a:sym typeface="Lucida Grande"/>
              </a:rPr>
              <a:t>: </a:t>
            </a:r>
            <a:br>
              <a:rPr lang="en-US" altLang="en-US" dirty="0">
                <a:solidFill>
                  <a:srgbClr val="002060"/>
                </a:solidFill>
                <a:latin typeface="Comic Sans MS" pitchFamily="66" charset="0"/>
                <a:cs typeface="Segoe UI" pitchFamily="34" charset="0"/>
                <a:sym typeface="Lucida Grande"/>
              </a:rPr>
            </a:br>
            <a:r>
              <a:rPr lang="en-US" altLang="en-US" dirty="0">
                <a:solidFill>
                  <a:srgbClr val="002060"/>
                </a:solidFill>
                <a:latin typeface="Comic Sans MS" pitchFamily="66" charset="0"/>
                <a:cs typeface="Segoe UI" pitchFamily="34" charset="0"/>
                <a:sym typeface="Lucida Grande"/>
                <a:hlinkClick r:id="rId4"/>
              </a:rPr>
              <a:t>http://www.safeline.gr/report/</a:t>
            </a:r>
            <a:r>
              <a:rPr lang="el-GR" altLang="en-US" dirty="0">
                <a:solidFill>
                  <a:srgbClr val="002060"/>
                </a:solidFill>
                <a:latin typeface="Comic Sans MS" pitchFamily="66" charset="0"/>
                <a:cs typeface="Segoe UI" pitchFamily="34" charset="0"/>
                <a:sym typeface="Lucida Grande"/>
              </a:rPr>
              <a:t> </a:t>
            </a:r>
            <a:endParaRPr lang="en-US" altLang="en-US" dirty="0" smtClean="0">
              <a:solidFill>
                <a:srgbClr val="002060"/>
              </a:solidFill>
              <a:latin typeface="Comic Sans MS" pitchFamily="66" charset="0"/>
              <a:cs typeface="Segoe UI" pitchFamily="34" charset="0"/>
              <a:sym typeface="Lucida Grande"/>
            </a:endParaRPr>
          </a:p>
          <a:p>
            <a:pPr marL="457200" indent="-457200" eaLnBrk="0" hangingPunct="0">
              <a:lnSpc>
                <a:spcPct val="120000"/>
              </a:lnSpc>
              <a:spcBef>
                <a:spcPts val="500"/>
              </a:spcBef>
              <a:buClr>
                <a:srgbClr val="6BBD46"/>
              </a:buClr>
              <a:buSzPct val="122000"/>
              <a:buFontTx/>
              <a:buBlip>
                <a:blip r:embed="rId2"/>
              </a:buBlip>
            </a:pPr>
            <a:endParaRPr lang="en-US" altLang="en-US" dirty="0">
              <a:solidFill>
                <a:srgbClr val="002060"/>
              </a:solidFill>
              <a:latin typeface="Comic Sans MS" pitchFamily="66" charset="0"/>
              <a:cs typeface="Segoe UI" pitchFamily="34" charset="0"/>
              <a:sym typeface="Lucida Grande"/>
            </a:endParaRPr>
          </a:p>
          <a:p>
            <a:pPr marL="457200" indent="-457200" eaLnBrk="0" hangingPunct="0">
              <a:lnSpc>
                <a:spcPct val="120000"/>
              </a:lnSpc>
              <a:spcBef>
                <a:spcPts val="500"/>
              </a:spcBef>
              <a:buClr>
                <a:srgbClr val="6BBD46"/>
              </a:buClr>
              <a:buSzPct val="122000"/>
              <a:buFontTx/>
              <a:buBlip>
                <a:blip r:embed="rId2"/>
              </a:buBlip>
            </a:pPr>
            <a:r>
              <a:rPr lang="el-GR" altLang="en-US" dirty="0">
                <a:solidFill>
                  <a:srgbClr val="002060"/>
                </a:solidFill>
                <a:latin typeface="Comic Sans MS" pitchFamily="66" charset="0"/>
                <a:cs typeface="Segoe UI" pitchFamily="34" charset="0"/>
                <a:sym typeface="Lucida Grande"/>
              </a:rPr>
              <a:t>Αν το Διαδίκτυο δυσκολεύει τη ζωή σας, ζητείστε βοήθεια</a:t>
            </a:r>
            <a:r>
              <a:rPr lang="en-US" altLang="en-US" dirty="0">
                <a:solidFill>
                  <a:srgbClr val="002060"/>
                </a:solidFill>
                <a:latin typeface="Comic Sans MS" pitchFamily="66" charset="0"/>
                <a:cs typeface="Segoe UI" pitchFamily="34" charset="0"/>
                <a:sym typeface="Lucida Grande"/>
              </a:rPr>
              <a:t>: </a:t>
            </a:r>
            <a:r>
              <a:rPr lang="en-US" altLang="en-US" dirty="0">
                <a:solidFill>
                  <a:srgbClr val="002060"/>
                </a:solidFill>
                <a:latin typeface="Comic Sans MS" pitchFamily="66" charset="0"/>
                <a:cs typeface="Segoe UI" pitchFamily="34" charset="0"/>
                <a:sym typeface="Lucida Grande"/>
                <a:hlinkClick r:id="rId5"/>
              </a:rPr>
              <a:t>http://www.help-line.gr/</a:t>
            </a:r>
            <a:r>
              <a:rPr lang="el-GR" altLang="en-US" dirty="0">
                <a:solidFill>
                  <a:srgbClr val="002060"/>
                </a:solidFill>
                <a:latin typeface="Comic Sans MS" pitchFamily="66" charset="0"/>
                <a:cs typeface="Segoe UI" pitchFamily="34" charset="0"/>
                <a:sym typeface="Lucida Grande"/>
              </a:rPr>
              <a:t> </a:t>
            </a:r>
            <a:endParaRPr lang="en-US" altLang="en-US" dirty="0" smtClean="0">
              <a:solidFill>
                <a:srgbClr val="002060"/>
              </a:solidFill>
              <a:latin typeface="Comic Sans MS" pitchFamily="66" charset="0"/>
              <a:cs typeface="Segoe UI" pitchFamily="34" charset="0"/>
              <a:sym typeface="Lucida Grande"/>
            </a:endParaRPr>
          </a:p>
          <a:p>
            <a:pPr marL="457200" indent="-457200" eaLnBrk="0" hangingPunct="0">
              <a:lnSpc>
                <a:spcPct val="120000"/>
              </a:lnSpc>
              <a:spcBef>
                <a:spcPts val="500"/>
              </a:spcBef>
              <a:buClr>
                <a:srgbClr val="6BBD46"/>
              </a:buClr>
              <a:buSzPct val="122000"/>
            </a:pPr>
            <a:endParaRPr lang="en-US" altLang="en-US" dirty="0">
              <a:solidFill>
                <a:srgbClr val="002060"/>
              </a:solidFill>
              <a:latin typeface="Comic Sans MS" pitchFamily="66" charset="0"/>
              <a:cs typeface="Segoe UI" pitchFamily="34" charset="0"/>
              <a:sym typeface="Lucida Grande"/>
            </a:endParaRPr>
          </a:p>
          <a:p>
            <a:pPr marL="457200" indent="-457200" eaLnBrk="0" hangingPunct="0">
              <a:lnSpc>
                <a:spcPct val="120000"/>
              </a:lnSpc>
              <a:spcBef>
                <a:spcPts val="500"/>
              </a:spcBef>
              <a:buClr>
                <a:srgbClr val="6BBD46"/>
              </a:buClr>
              <a:buSzPct val="122000"/>
              <a:buFontTx/>
              <a:buBlip>
                <a:blip r:embed="rId2"/>
              </a:buBlip>
            </a:pPr>
            <a:r>
              <a:rPr lang="el-GR" altLang="en-US" dirty="0">
                <a:solidFill>
                  <a:srgbClr val="002060"/>
                </a:solidFill>
                <a:latin typeface="Comic Sans MS" pitchFamily="66" charset="0"/>
                <a:cs typeface="Segoe UI" pitchFamily="34" charset="0"/>
                <a:sym typeface="Lucida Grande"/>
              </a:rPr>
              <a:t>Και φυσικά...</a:t>
            </a:r>
            <a:r>
              <a:rPr lang="en-US" altLang="en-US" dirty="0">
                <a:solidFill>
                  <a:srgbClr val="002060"/>
                </a:solidFill>
                <a:latin typeface="Comic Sans MS" pitchFamily="66" charset="0"/>
                <a:cs typeface="Segoe UI" pitchFamily="34" charset="0"/>
                <a:sym typeface="Lucida Grande"/>
              </a:rPr>
              <a:t> : </a:t>
            </a:r>
            <a:br>
              <a:rPr lang="en-US" altLang="en-US" dirty="0">
                <a:solidFill>
                  <a:srgbClr val="002060"/>
                </a:solidFill>
                <a:latin typeface="Comic Sans MS" pitchFamily="66" charset="0"/>
                <a:cs typeface="Segoe UI" pitchFamily="34" charset="0"/>
                <a:sym typeface="Lucida Grande"/>
              </a:rPr>
            </a:br>
            <a:r>
              <a:rPr lang="en-US" altLang="en-US" dirty="0">
                <a:solidFill>
                  <a:srgbClr val="002060"/>
                </a:solidFill>
                <a:latin typeface="Comic Sans MS" pitchFamily="66" charset="0"/>
                <a:hlinkClick r:id="rId6"/>
              </a:rPr>
              <a:t> http://</a:t>
            </a:r>
            <a:r>
              <a:rPr lang="en-US" altLang="en-US" dirty="0" smtClean="0">
                <a:solidFill>
                  <a:srgbClr val="002060"/>
                </a:solidFill>
                <a:latin typeface="Comic Sans MS" pitchFamily="66" charset="0"/>
                <a:hlinkClick r:id="rId6"/>
              </a:rPr>
              <a:t>internet-safety.sch.gr/</a:t>
            </a:r>
            <a:endParaRPr lang="en-US" altLang="en-US" sz="1600" dirty="0" smtClean="0">
              <a:solidFill>
                <a:srgbClr val="002060"/>
              </a:solidFill>
              <a:latin typeface="Comic Sans MS" pitchFamily="66" charset="0"/>
              <a:cs typeface="Segoe UI" pitchFamily="34" charset="0"/>
              <a:sym typeface="Lucida Grande"/>
            </a:endParaRPr>
          </a:p>
        </p:txBody>
      </p:sp>
      <p:pic>
        <p:nvPicPr>
          <p:cNvPr id="9" name="8 - Εικόνα" descr="eikona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0779" y="1536857"/>
            <a:ext cx="5321455" cy="481415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Document-pag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352" y="265222"/>
            <a:ext cx="10730753" cy="6124283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SBT-Powerpoin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SBT-Powerpoint-Template</Template>
  <TotalTime>170</TotalTime>
  <Words>124</Words>
  <Application>Microsoft Office PowerPoint</Application>
  <PresentationFormat>Προσαρμογή</PresentationFormat>
  <Paragraphs>36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SBT-Powerpoint-Template</vt:lpstr>
      <vt:lpstr>ΑΣΦΑΛΗΣ ΧΡΗΣΗ ΔΙΑΔΙΚΤΥΟΥ</vt:lpstr>
      <vt:lpstr>Ασφαλής Χρήση Διαδικτύου</vt:lpstr>
      <vt:lpstr>Διαφάνεια 3</vt:lpstr>
      <vt:lpstr>Ασφαλής Χρήση Διαδικτύου</vt:lpstr>
      <vt:lpstr>Ασφαλής Χρήση Διαδικτύου</vt:lpstr>
      <vt:lpstr>Ασφαλής Χρήση Διαδικτύου</vt:lpstr>
      <vt:lpstr>Ασφαλής Χρήση Διαδικτύου</vt:lpstr>
      <vt:lpstr>Διαφάνεια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Ayer</dc:creator>
  <cp:lastModifiedBy>User</cp:lastModifiedBy>
  <cp:revision>39</cp:revision>
  <dcterms:created xsi:type="dcterms:W3CDTF">2015-03-05T15:09:26Z</dcterms:created>
  <dcterms:modified xsi:type="dcterms:W3CDTF">2019-02-25T18:56:11Z</dcterms:modified>
</cp:coreProperties>
</file>